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256" r:id="rId2"/>
    <p:sldId id="460" r:id="rId3"/>
    <p:sldId id="514" r:id="rId4"/>
    <p:sldId id="515" r:id="rId5"/>
    <p:sldId id="516" r:id="rId6"/>
    <p:sldId id="517" r:id="rId7"/>
    <p:sldId id="463" r:id="rId8"/>
    <p:sldId id="518" r:id="rId9"/>
    <p:sldId id="519" r:id="rId10"/>
    <p:sldId id="520" r:id="rId11"/>
    <p:sldId id="521" r:id="rId12"/>
    <p:sldId id="536" r:id="rId13"/>
    <p:sldId id="522" r:id="rId14"/>
    <p:sldId id="523" r:id="rId15"/>
    <p:sldId id="524" r:id="rId16"/>
    <p:sldId id="525" r:id="rId17"/>
    <p:sldId id="537" r:id="rId18"/>
    <p:sldId id="538" r:id="rId19"/>
    <p:sldId id="539" r:id="rId20"/>
    <p:sldId id="526" r:id="rId21"/>
    <p:sldId id="540" r:id="rId22"/>
    <p:sldId id="541" r:id="rId23"/>
    <p:sldId id="527" r:id="rId24"/>
    <p:sldId id="529" r:id="rId25"/>
    <p:sldId id="530" r:id="rId26"/>
    <p:sldId id="528" r:id="rId27"/>
    <p:sldId id="532" r:id="rId28"/>
    <p:sldId id="542" r:id="rId29"/>
    <p:sldId id="533" r:id="rId30"/>
    <p:sldId id="534" r:id="rId31"/>
    <p:sldId id="535" r:id="rId32"/>
    <p:sldId id="45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436" autoAdjust="0"/>
  </p:normalViewPr>
  <p:slideViewPr>
    <p:cSldViewPr snapToGrid="0">
      <p:cViewPr varScale="1">
        <p:scale>
          <a:sx n="47" d="100"/>
          <a:sy n="47" d="100"/>
        </p:scale>
        <p:origin x="1512"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E69439-D9E9-4233-A465-3074036FC8B3}" type="datetimeFigureOut">
              <a:rPr lang="en-ID" smtClean="0"/>
              <a:t>13/04/2019</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D92F0A-8F52-407B-9DF6-382E23B57807}" type="slidenum">
              <a:rPr lang="en-ID" smtClean="0"/>
              <a:t>‹#›</a:t>
            </a:fld>
            <a:endParaRPr lang="en-ID"/>
          </a:p>
        </p:txBody>
      </p:sp>
    </p:spTree>
    <p:extLst>
      <p:ext uri="{BB962C8B-B14F-4D97-AF65-F5344CB8AC3E}">
        <p14:creationId xmlns:p14="http://schemas.microsoft.com/office/powerpoint/2010/main" val="2524811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exels.com/photo/multicolored-abstract-art-2062637/"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unsplash.com/photos/OIRoFbbQa3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guide.freecodecamp.org/java/interface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guide.freecodecamp.org/java/interface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nsplash.com/photos/KMn4VEeEPR8"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log.eduonix.com/java-programming-2/learn-about-abstract-classes-in-java/"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a:hlinkClick r:id="rId3"/>
              </a:rPr>
              <a:t>https://www.pexels.com/photo/multicolored-abstract-art-2062637/</a:t>
            </a:r>
            <a:endParaRPr lang="en-ID"/>
          </a:p>
        </p:txBody>
      </p:sp>
      <p:sp>
        <p:nvSpPr>
          <p:cNvPr id="4" name="Slide Number Placeholder 3"/>
          <p:cNvSpPr>
            <a:spLocks noGrp="1"/>
          </p:cNvSpPr>
          <p:nvPr>
            <p:ph type="sldNum" sz="quarter" idx="5"/>
          </p:nvPr>
        </p:nvSpPr>
        <p:spPr/>
        <p:txBody>
          <a:bodyPr/>
          <a:lstStyle/>
          <a:p>
            <a:fld id="{2ED92F0A-8F52-407B-9DF6-382E23B57807}" type="slidenum">
              <a:rPr lang="en-ID" smtClean="0"/>
              <a:t>1</a:t>
            </a:fld>
            <a:endParaRPr lang="en-ID"/>
          </a:p>
        </p:txBody>
      </p:sp>
    </p:spTree>
    <p:extLst>
      <p:ext uri="{BB962C8B-B14F-4D97-AF65-F5344CB8AC3E}">
        <p14:creationId xmlns:p14="http://schemas.microsoft.com/office/powerpoint/2010/main" val="1787011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a:t>- Nonabstract classes can be instantiated, while abstract cannot.</a:t>
            </a:r>
          </a:p>
          <a:p>
            <a:r>
              <a:rPr lang="en-ID"/>
              <a:t>- Nonabstract classes cannot enforce subclasses to implement (abstract) methods, while abstract can.</a:t>
            </a:r>
          </a:p>
        </p:txBody>
      </p:sp>
      <p:sp>
        <p:nvSpPr>
          <p:cNvPr id="4" name="Slide Number Placeholder 3"/>
          <p:cNvSpPr>
            <a:spLocks noGrp="1"/>
          </p:cNvSpPr>
          <p:nvPr>
            <p:ph type="sldNum" sz="quarter" idx="5"/>
          </p:nvPr>
        </p:nvSpPr>
        <p:spPr/>
        <p:txBody>
          <a:bodyPr/>
          <a:lstStyle/>
          <a:p>
            <a:fld id="{2ED92F0A-8F52-407B-9DF6-382E23B57807}" type="slidenum">
              <a:rPr lang="en-ID" smtClean="0"/>
              <a:t>12</a:t>
            </a:fld>
            <a:endParaRPr lang="en-ID"/>
          </a:p>
        </p:txBody>
      </p:sp>
    </p:spTree>
    <p:extLst>
      <p:ext uri="{BB962C8B-B14F-4D97-AF65-F5344CB8AC3E}">
        <p14:creationId xmlns:p14="http://schemas.microsoft.com/office/powerpoint/2010/main" val="2098930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a:hlinkClick r:id="rId3"/>
              </a:rPr>
              <a:t>https://unsplash.com/photos/OIRoFbbQa3E</a:t>
            </a:r>
            <a:endParaRPr lang="en-ID"/>
          </a:p>
          <a:p>
            <a:endParaRPr lang="en-ID"/>
          </a:p>
          <a:p>
            <a:r>
              <a:rPr lang="en-ID"/>
              <a:t>Spiky = interface</a:t>
            </a:r>
          </a:p>
        </p:txBody>
      </p:sp>
      <p:sp>
        <p:nvSpPr>
          <p:cNvPr id="4" name="Slide Number Placeholder 3"/>
          <p:cNvSpPr>
            <a:spLocks noGrp="1"/>
          </p:cNvSpPr>
          <p:nvPr>
            <p:ph type="sldNum" sz="quarter" idx="5"/>
          </p:nvPr>
        </p:nvSpPr>
        <p:spPr/>
        <p:txBody>
          <a:bodyPr/>
          <a:lstStyle/>
          <a:p>
            <a:fld id="{2ED92F0A-8F52-407B-9DF6-382E23B57807}" type="slidenum">
              <a:rPr lang="en-ID" smtClean="0"/>
              <a:t>13</a:t>
            </a:fld>
            <a:endParaRPr lang="en-ID"/>
          </a:p>
        </p:txBody>
      </p:sp>
    </p:spTree>
    <p:extLst>
      <p:ext uri="{BB962C8B-B14F-4D97-AF65-F5344CB8AC3E}">
        <p14:creationId xmlns:p14="http://schemas.microsoft.com/office/powerpoint/2010/main" val="167725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a:t>Inspired from: </a:t>
            </a:r>
            <a:r>
              <a:rPr lang="en-ID">
                <a:hlinkClick r:id="rId3"/>
              </a:rPr>
              <a:t>https://guide.freecodecamp.org/java/interfaces</a:t>
            </a:r>
            <a:endParaRPr lang="en-ID"/>
          </a:p>
        </p:txBody>
      </p:sp>
      <p:sp>
        <p:nvSpPr>
          <p:cNvPr id="4" name="Slide Number Placeholder 3"/>
          <p:cNvSpPr>
            <a:spLocks noGrp="1"/>
          </p:cNvSpPr>
          <p:nvPr>
            <p:ph type="sldNum" sz="quarter" idx="5"/>
          </p:nvPr>
        </p:nvSpPr>
        <p:spPr/>
        <p:txBody>
          <a:bodyPr/>
          <a:lstStyle/>
          <a:p>
            <a:fld id="{2ED92F0A-8F52-407B-9DF6-382E23B57807}" type="slidenum">
              <a:rPr lang="en-ID" smtClean="0"/>
              <a:t>15</a:t>
            </a:fld>
            <a:endParaRPr lang="en-ID"/>
          </a:p>
        </p:txBody>
      </p:sp>
    </p:spTree>
    <p:extLst>
      <p:ext uri="{BB962C8B-B14F-4D97-AF65-F5344CB8AC3E}">
        <p14:creationId xmlns:p14="http://schemas.microsoft.com/office/powerpoint/2010/main" val="2364435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a:t>Inspired from: </a:t>
            </a:r>
            <a:r>
              <a:rPr lang="en-ID">
                <a:hlinkClick r:id="rId3"/>
              </a:rPr>
              <a:t>https://guide.freecodecamp.org/java/interfaces</a:t>
            </a:r>
            <a:endParaRPr lang="en-ID"/>
          </a:p>
        </p:txBody>
      </p:sp>
      <p:sp>
        <p:nvSpPr>
          <p:cNvPr id="4" name="Slide Number Placeholder 3"/>
          <p:cNvSpPr>
            <a:spLocks noGrp="1"/>
          </p:cNvSpPr>
          <p:nvPr>
            <p:ph type="sldNum" sz="quarter" idx="5"/>
          </p:nvPr>
        </p:nvSpPr>
        <p:spPr/>
        <p:txBody>
          <a:bodyPr/>
          <a:lstStyle/>
          <a:p>
            <a:fld id="{2ED92F0A-8F52-407B-9DF6-382E23B57807}" type="slidenum">
              <a:rPr lang="en-ID" smtClean="0"/>
              <a:t>16</a:t>
            </a:fld>
            <a:endParaRPr lang="en-ID"/>
          </a:p>
        </p:txBody>
      </p:sp>
    </p:spTree>
    <p:extLst>
      <p:ext uri="{BB962C8B-B14F-4D97-AF65-F5344CB8AC3E}">
        <p14:creationId xmlns:p14="http://schemas.microsoft.com/office/powerpoint/2010/main" val="1209065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2ED92F0A-8F52-407B-9DF6-382E23B57807}" type="slidenum">
              <a:rPr lang="en-ID" smtClean="0"/>
              <a:t>17</a:t>
            </a:fld>
            <a:endParaRPr lang="en-ID"/>
          </a:p>
        </p:txBody>
      </p:sp>
    </p:spTree>
    <p:extLst>
      <p:ext uri="{BB962C8B-B14F-4D97-AF65-F5344CB8AC3E}">
        <p14:creationId xmlns:p14="http://schemas.microsoft.com/office/powerpoint/2010/main" val="230332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2ED92F0A-8F52-407B-9DF6-382E23B57807}" type="slidenum">
              <a:rPr lang="en-ID" smtClean="0"/>
              <a:t>18</a:t>
            </a:fld>
            <a:endParaRPr lang="en-ID"/>
          </a:p>
        </p:txBody>
      </p:sp>
    </p:spTree>
    <p:extLst>
      <p:ext uri="{BB962C8B-B14F-4D97-AF65-F5344CB8AC3E}">
        <p14:creationId xmlns:p14="http://schemas.microsoft.com/office/powerpoint/2010/main" val="3630447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a:t>AIEnabled ciaoMi = new Cellphone();</a:t>
            </a:r>
          </a:p>
          <a:p>
            <a:r>
              <a:rPr lang="en-ID"/>
              <a:t>System.out.println(ciaoMi.checkChatbot());</a:t>
            </a:r>
          </a:p>
          <a:p>
            <a:r>
              <a:rPr lang="en-ID"/>
              <a:t>ciaoMi.turnonChatbot();</a:t>
            </a:r>
          </a:p>
          <a:p>
            <a:r>
              <a:rPr lang="en-ID"/>
              <a:t>System.out.println(ciaoMi.checkChatbot());</a:t>
            </a:r>
          </a:p>
          <a:p>
            <a:r>
              <a:rPr lang="en-ID"/>
              <a:t>ciaoMi.turnoffChatbot();</a:t>
            </a:r>
          </a:p>
          <a:p>
            <a:r>
              <a:rPr lang="en-ID"/>
              <a:t>System.out.println(ciaoMi.checkChatbot());</a:t>
            </a:r>
          </a:p>
        </p:txBody>
      </p:sp>
      <p:sp>
        <p:nvSpPr>
          <p:cNvPr id="4" name="Slide Number Placeholder 3"/>
          <p:cNvSpPr>
            <a:spLocks noGrp="1"/>
          </p:cNvSpPr>
          <p:nvPr>
            <p:ph type="sldNum" sz="quarter" idx="5"/>
          </p:nvPr>
        </p:nvSpPr>
        <p:spPr/>
        <p:txBody>
          <a:bodyPr/>
          <a:lstStyle/>
          <a:p>
            <a:fld id="{2ED92F0A-8F52-407B-9DF6-382E23B57807}" type="slidenum">
              <a:rPr lang="en-ID" smtClean="0"/>
              <a:t>19</a:t>
            </a:fld>
            <a:endParaRPr lang="en-ID"/>
          </a:p>
        </p:txBody>
      </p:sp>
    </p:spTree>
    <p:extLst>
      <p:ext uri="{BB962C8B-B14F-4D97-AF65-F5344CB8AC3E}">
        <p14:creationId xmlns:p14="http://schemas.microsoft.com/office/powerpoint/2010/main" val="1649016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a:t>List = interface</a:t>
            </a:r>
          </a:p>
          <a:p>
            <a:r>
              <a:rPr lang="en-ID"/>
              <a:t>ArrayList and LinkedList = class</a:t>
            </a:r>
          </a:p>
          <a:p>
            <a:r>
              <a:rPr lang="en-ID"/>
              <a:t>List has methods: add and contains</a:t>
            </a:r>
          </a:p>
          <a:p>
            <a:r>
              <a:rPr lang="en-ID"/>
              <a:t>ArrayList has methods: ensureCapacity (</a:t>
            </a:r>
            <a:r>
              <a:rPr lang="en-ID" sz="1200" b="0" i="0" kern="1200">
                <a:solidFill>
                  <a:schemeClr val="tx1"/>
                </a:solidFill>
                <a:effectLst/>
                <a:latin typeface="+mn-lt"/>
                <a:ea typeface="+mn-ea"/>
                <a:cs typeface="+mn-cs"/>
              </a:rPr>
              <a:t>increases the capacity of this </a:t>
            </a:r>
            <a:r>
              <a:rPr lang="en-ID"/>
              <a:t>ArrayList</a:t>
            </a:r>
            <a:r>
              <a:rPr lang="en-ID" sz="1200" b="0" i="0" kern="1200">
                <a:solidFill>
                  <a:schemeClr val="tx1"/>
                </a:solidFill>
                <a:effectLst/>
                <a:latin typeface="+mn-lt"/>
                <a:ea typeface="+mn-ea"/>
                <a:cs typeface="+mn-cs"/>
              </a:rPr>
              <a:t> instance)</a:t>
            </a:r>
          </a:p>
          <a:p>
            <a:r>
              <a:rPr lang="en-ID" sz="1200" b="0" i="0" kern="1200">
                <a:solidFill>
                  <a:schemeClr val="tx1"/>
                </a:solidFill>
                <a:effectLst/>
                <a:latin typeface="+mn-lt"/>
                <a:ea typeface="+mn-ea"/>
                <a:cs typeface="+mn-cs"/>
              </a:rPr>
              <a:t>LinkedList has methods: addFirst (inserts the specified element at the beginning of this list)</a:t>
            </a:r>
            <a:endParaRPr lang="en-ID"/>
          </a:p>
        </p:txBody>
      </p:sp>
      <p:sp>
        <p:nvSpPr>
          <p:cNvPr id="4" name="Slide Number Placeholder 3"/>
          <p:cNvSpPr>
            <a:spLocks noGrp="1"/>
          </p:cNvSpPr>
          <p:nvPr>
            <p:ph type="sldNum" sz="quarter" idx="5"/>
          </p:nvPr>
        </p:nvSpPr>
        <p:spPr/>
        <p:txBody>
          <a:bodyPr/>
          <a:lstStyle/>
          <a:p>
            <a:fld id="{2ED92F0A-8F52-407B-9DF6-382E23B57807}" type="slidenum">
              <a:rPr lang="en-ID" smtClean="0"/>
              <a:t>20</a:t>
            </a:fld>
            <a:endParaRPr lang="en-ID"/>
          </a:p>
        </p:txBody>
      </p:sp>
    </p:spTree>
    <p:extLst>
      <p:ext uri="{BB962C8B-B14F-4D97-AF65-F5344CB8AC3E}">
        <p14:creationId xmlns:p14="http://schemas.microsoft.com/office/powerpoint/2010/main" val="2522761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a:t>Yes, check Javadoc</a:t>
            </a:r>
          </a:p>
        </p:txBody>
      </p:sp>
      <p:sp>
        <p:nvSpPr>
          <p:cNvPr id="4" name="Slide Number Placeholder 3"/>
          <p:cNvSpPr>
            <a:spLocks noGrp="1"/>
          </p:cNvSpPr>
          <p:nvPr>
            <p:ph type="sldNum" sz="quarter" idx="5"/>
          </p:nvPr>
        </p:nvSpPr>
        <p:spPr/>
        <p:txBody>
          <a:bodyPr/>
          <a:lstStyle/>
          <a:p>
            <a:fld id="{2ED92F0A-8F52-407B-9DF6-382E23B57807}" type="slidenum">
              <a:rPr lang="en-ID" smtClean="0"/>
              <a:t>21</a:t>
            </a:fld>
            <a:endParaRPr lang="en-ID"/>
          </a:p>
        </p:txBody>
      </p:sp>
    </p:spTree>
    <p:extLst>
      <p:ext uri="{BB962C8B-B14F-4D97-AF65-F5344CB8AC3E}">
        <p14:creationId xmlns:p14="http://schemas.microsoft.com/office/powerpoint/2010/main" val="956988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a:t>Stack</a:t>
            </a:r>
          </a:p>
        </p:txBody>
      </p:sp>
      <p:sp>
        <p:nvSpPr>
          <p:cNvPr id="4" name="Slide Number Placeholder 3"/>
          <p:cNvSpPr>
            <a:spLocks noGrp="1"/>
          </p:cNvSpPr>
          <p:nvPr>
            <p:ph type="sldNum" sz="quarter" idx="5"/>
          </p:nvPr>
        </p:nvSpPr>
        <p:spPr/>
        <p:txBody>
          <a:bodyPr/>
          <a:lstStyle/>
          <a:p>
            <a:fld id="{2ED92F0A-8F52-407B-9DF6-382E23B57807}" type="slidenum">
              <a:rPr lang="en-ID" smtClean="0"/>
              <a:t>22</a:t>
            </a:fld>
            <a:endParaRPr lang="en-ID"/>
          </a:p>
        </p:txBody>
      </p:sp>
    </p:spTree>
    <p:extLst>
      <p:ext uri="{BB962C8B-B14F-4D97-AF65-F5344CB8AC3E}">
        <p14:creationId xmlns:p14="http://schemas.microsoft.com/office/powerpoint/2010/main" val="1677675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a:hlinkClick r:id="rId3"/>
              </a:rPr>
              <a:t>https://unsplash.com/photos/KMn4VEeEPR8</a:t>
            </a:r>
            <a:endParaRPr lang="en-ID"/>
          </a:p>
        </p:txBody>
      </p:sp>
      <p:sp>
        <p:nvSpPr>
          <p:cNvPr id="4" name="Slide Number Placeholder 3"/>
          <p:cNvSpPr>
            <a:spLocks noGrp="1"/>
          </p:cNvSpPr>
          <p:nvPr>
            <p:ph type="sldNum" sz="quarter" idx="5"/>
          </p:nvPr>
        </p:nvSpPr>
        <p:spPr/>
        <p:txBody>
          <a:bodyPr/>
          <a:lstStyle/>
          <a:p>
            <a:fld id="{2ED92F0A-8F52-407B-9DF6-382E23B57807}" type="slidenum">
              <a:rPr lang="en-ID" smtClean="0"/>
              <a:t>2</a:t>
            </a:fld>
            <a:endParaRPr lang="en-ID"/>
          </a:p>
        </p:txBody>
      </p:sp>
    </p:spTree>
    <p:extLst>
      <p:ext uri="{BB962C8B-B14F-4D97-AF65-F5344CB8AC3E}">
        <p14:creationId xmlns:p14="http://schemas.microsoft.com/office/powerpoint/2010/main" val="2222531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2ED92F0A-8F52-407B-9DF6-382E23B57807}" type="slidenum">
              <a:rPr lang="en-ID" smtClean="0"/>
              <a:t>23</a:t>
            </a:fld>
            <a:endParaRPr lang="en-ID"/>
          </a:p>
        </p:txBody>
      </p:sp>
    </p:spTree>
    <p:extLst>
      <p:ext uri="{BB962C8B-B14F-4D97-AF65-F5344CB8AC3E}">
        <p14:creationId xmlns:p14="http://schemas.microsoft.com/office/powerpoint/2010/main" val="3059778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a:t>What's wrong? Overlapped methods with different return types!</a:t>
            </a:r>
          </a:p>
        </p:txBody>
      </p:sp>
      <p:sp>
        <p:nvSpPr>
          <p:cNvPr id="4" name="Slide Number Placeholder 3"/>
          <p:cNvSpPr>
            <a:spLocks noGrp="1"/>
          </p:cNvSpPr>
          <p:nvPr>
            <p:ph type="sldNum" sz="quarter" idx="5"/>
          </p:nvPr>
        </p:nvSpPr>
        <p:spPr/>
        <p:txBody>
          <a:bodyPr/>
          <a:lstStyle/>
          <a:p>
            <a:fld id="{2ED92F0A-8F52-407B-9DF6-382E23B57807}" type="slidenum">
              <a:rPr lang="en-ID" smtClean="0"/>
              <a:t>24</a:t>
            </a:fld>
            <a:endParaRPr lang="en-ID"/>
          </a:p>
        </p:txBody>
      </p:sp>
    </p:spTree>
    <p:extLst>
      <p:ext uri="{BB962C8B-B14F-4D97-AF65-F5344CB8AC3E}">
        <p14:creationId xmlns:p14="http://schemas.microsoft.com/office/powerpoint/2010/main" val="2921360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a:t>What's wrong? Overlapped methods with different return types!</a:t>
            </a:r>
          </a:p>
        </p:txBody>
      </p:sp>
      <p:sp>
        <p:nvSpPr>
          <p:cNvPr id="4" name="Slide Number Placeholder 3"/>
          <p:cNvSpPr>
            <a:spLocks noGrp="1"/>
          </p:cNvSpPr>
          <p:nvPr>
            <p:ph type="sldNum" sz="quarter" idx="5"/>
          </p:nvPr>
        </p:nvSpPr>
        <p:spPr/>
        <p:txBody>
          <a:bodyPr/>
          <a:lstStyle/>
          <a:p>
            <a:fld id="{2ED92F0A-8F52-407B-9DF6-382E23B57807}" type="slidenum">
              <a:rPr lang="en-ID" smtClean="0"/>
              <a:t>25</a:t>
            </a:fld>
            <a:endParaRPr lang="en-ID"/>
          </a:p>
        </p:txBody>
      </p:sp>
    </p:spTree>
    <p:extLst>
      <p:ext uri="{BB962C8B-B14F-4D97-AF65-F5344CB8AC3E}">
        <p14:creationId xmlns:p14="http://schemas.microsoft.com/office/powerpoint/2010/main" val="428092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2ED92F0A-8F52-407B-9DF6-382E23B57807}" type="slidenum">
              <a:rPr lang="en-ID" smtClean="0"/>
              <a:t>27</a:t>
            </a:fld>
            <a:endParaRPr lang="en-ID"/>
          </a:p>
        </p:txBody>
      </p:sp>
    </p:spTree>
    <p:extLst>
      <p:ext uri="{BB962C8B-B14F-4D97-AF65-F5344CB8AC3E}">
        <p14:creationId xmlns:p14="http://schemas.microsoft.com/office/powerpoint/2010/main" val="16815882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sz="1200" kern="1200">
                <a:solidFill>
                  <a:schemeClr val="tx1"/>
                </a:solidFill>
                <a:latin typeface="+mn-lt"/>
                <a:ea typeface="+mn-ea"/>
                <a:cs typeface="+mn-cs"/>
              </a:rPr>
              <a:t>Unresolved compilation problem</a:t>
            </a:r>
            <a:endParaRPr lang="en-ID"/>
          </a:p>
        </p:txBody>
      </p:sp>
      <p:sp>
        <p:nvSpPr>
          <p:cNvPr id="4" name="Slide Number Placeholder 3"/>
          <p:cNvSpPr>
            <a:spLocks noGrp="1"/>
          </p:cNvSpPr>
          <p:nvPr>
            <p:ph type="sldNum" sz="quarter" idx="5"/>
          </p:nvPr>
        </p:nvSpPr>
        <p:spPr/>
        <p:txBody>
          <a:bodyPr/>
          <a:lstStyle/>
          <a:p>
            <a:fld id="{2ED92F0A-8F52-407B-9DF6-382E23B57807}" type="slidenum">
              <a:rPr lang="en-ID" smtClean="0"/>
              <a:t>28</a:t>
            </a:fld>
            <a:endParaRPr lang="en-ID"/>
          </a:p>
        </p:txBody>
      </p:sp>
    </p:spTree>
    <p:extLst>
      <p:ext uri="{BB962C8B-B14F-4D97-AF65-F5344CB8AC3E}">
        <p14:creationId xmlns:p14="http://schemas.microsoft.com/office/powerpoint/2010/main" val="16145593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2ED92F0A-8F52-407B-9DF6-382E23B57807}" type="slidenum">
              <a:rPr lang="en-ID" smtClean="0"/>
              <a:t>29</a:t>
            </a:fld>
            <a:endParaRPr lang="en-ID"/>
          </a:p>
        </p:txBody>
      </p:sp>
    </p:spTree>
    <p:extLst>
      <p:ext uri="{BB962C8B-B14F-4D97-AF65-F5344CB8AC3E}">
        <p14:creationId xmlns:p14="http://schemas.microsoft.com/office/powerpoint/2010/main" val="26179706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a:t>You can still override the default methods.</a:t>
            </a:r>
          </a:p>
        </p:txBody>
      </p:sp>
      <p:sp>
        <p:nvSpPr>
          <p:cNvPr id="4" name="Slide Number Placeholder 3"/>
          <p:cNvSpPr>
            <a:spLocks noGrp="1"/>
          </p:cNvSpPr>
          <p:nvPr>
            <p:ph type="sldNum" sz="quarter" idx="5"/>
          </p:nvPr>
        </p:nvSpPr>
        <p:spPr/>
        <p:txBody>
          <a:bodyPr/>
          <a:lstStyle/>
          <a:p>
            <a:fld id="{2ED92F0A-8F52-407B-9DF6-382E23B57807}" type="slidenum">
              <a:rPr lang="en-ID" smtClean="0"/>
              <a:t>30</a:t>
            </a:fld>
            <a:endParaRPr lang="en-ID"/>
          </a:p>
        </p:txBody>
      </p:sp>
    </p:spTree>
    <p:extLst>
      <p:ext uri="{BB962C8B-B14F-4D97-AF65-F5344CB8AC3E}">
        <p14:creationId xmlns:p14="http://schemas.microsoft.com/office/powerpoint/2010/main" val="36629780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a:t>Tips: Have a look at JavaDoc</a:t>
            </a:r>
          </a:p>
        </p:txBody>
      </p:sp>
      <p:sp>
        <p:nvSpPr>
          <p:cNvPr id="4" name="Slide Number Placeholder 3"/>
          <p:cNvSpPr>
            <a:spLocks noGrp="1"/>
          </p:cNvSpPr>
          <p:nvPr>
            <p:ph type="sldNum" sz="quarter" idx="5"/>
          </p:nvPr>
        </p:nvSpPr>
        <p:spPr/>
        <p:txBody>
          <a:bodyPr/>
          <a:lstStyle/>
          <a:p>
            <a:fld id="{2ED92F0A-8F52-407B-9DF6-382E23B57807}" type="slidenum">
              <a:rPr lang="en-ID" smtClean="0"/>
              <a:t>31</a:t>
            </a:fld>
            <a:endParaRPr lang="en-ID"/>
          </a:p>
        </p:txBody>
      </p:sp>
    </p:spTree>
    <p:extLst>
      <p:ext uri="{BB962C8B-B14F-4D97-AF65-F5344CB8AC3E}">
        <p14:creationId xmlns:p14="http://schemas.microsoft.com/office/powerpoint/2010/main" val="16011888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a:t>Picture: https://unsplash.com/photos/VyC0YSFRDTU</a:t>
            </a:r>
          </a:p>
        </p:txBody>
      </p:sp>
      <p:sp>
        <p:nvSpPr>
          <p:cNvPr id="4" name="Slide Number Placeholder 3"/>
          <p:cNvSpPr>
            <a:spLocks noGrp="1"/>
          </p:cNvSpPr>
          <p:nvPr>
            <p:ph type="sldNum" sz="quarter" idx="5"/>
          </p:nvPr>
        </p:nvSpPr>
        <p:spPr/>
        <p:txBody>
          <a:bodyPr/>
          <a:lstStyle/>
          <a:p>
            <a:fld id="{2ED92F0A-8F52-407B-9DF6-382E23B57807}" type="slidenum">
              <a:rPr lang="en-ID" smtClean="0"/>
              <a:t>32</a:t>
            </a:fld>
            <a:endParaRPr lang="en-ID"/>
          </a:p>
        </p:txBody>
      </p:sp>
    </p:spTree>
    <p:extLst>
      <p:ext uri="{BB962C8B-B14F-4D97-AF65-F5344CB8AC3E}">
        <p14:creationId xmlns:p14="http://schemas.microsoft.com/office/powerpoint/2010/main" val="881530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2ED92F0A-8F52-407B-9DF6-382E23B57807}" type="slidenum">
              <a:rPr lang="en-ID" smtClean="0"/>
              <a:t>3</a:t>
            </a:fld>
            <a:endParaRPr lang="en-ID"/>
          </a:p>
        </p:txBody>
      </p:sp>
    </p:spTree>
    <p:extLst>
      <p:ext uri="{BB962C8B-B14F-4D97-AF65-F5344CB8AC3E}">
        <p14:creationId xmlns:p14="http://schemas.microsoft.com/office/powerpoint/2010/main" val="2352076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2ED92F0A-8F52-407B-9DF6-382E23B57807}" type="slidenum">
              <a:rPr lang="en-ID" smtClean="0"/>
              <a:t>4</a:t>
            </a:fld>
            <a:endParaRPr lang="en-ID"/>
          </a:p>
        </p:txBody>
      </p:sp>
    </p:spTree>
    <p:extLst>
      <p:ext uri="{BB962C8B-B14F-4D97-AF65-F5344CB8AC3E}">
        <p14:creationId xmlns:p14="http://schemas.microsoft.com/office/powerpoint/2010/main" val="2743688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2ED92F0A-8F52-407B-9DF6-382E23B57807}" type="slidenum">
              <a:rPr lang="en-ID" smtClean="0"/>
              <a:t>7</a:t>
            </a:fld>
            <a:endParaRPr lang="en-ID"/>
          </a:p>
        </p:txBody>
      </p:sp>
    </p:spTree>
    <p:extLst>
      <p:ext uri="{BB962C8B-B14F-4D97-AF65-F5344CB8AC3E}">
        <p14:creationId xmlns:p14="http://schemas.microsoft.com/office/powerpoint/2010/main" val="3122863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2ED92F0A-8F52-407B-9DF6-382E23B57807}" type="slidenum">
              <a:rPr lang="en-ID" smtClean="0"/>
              <a:t>8</a:t>
            </a:fld>
            <a:endParaRPr lang="en-ID"/>
          </a:p>
        </p:txBody>
      </p:sp>
    </p:spTree>
    <p:extLst>
      <p:ext uri="{BB962C8B-B14F-4D97-AF65-F5344CB8AC3E}">
        <p14:creationId xmlns:p14="http://schemas.microsoft.com/office/powerpoint/2010/main" val="474253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a:t>Create a main class instantiating all the nonabstract classes.</a:t>
            </a:r>
          </a:p>
          <a:p>
            <a:endParaRPr lang="en-ID"/>
          </a:p>
          <a:p>
            <a:r>
              <a:rPr lang="en-ID"/>
              <a:t>Inspired from: </a:t>
            </a:r>
            <a:r>
              <a:rPr lang="en-ID">
                <a:hlinkClick r:id="rId3"/>
              </a:rPr>
              <a:t>https://blog.eduonix.com/java-programming-2/learn-about-abstract-classes-in-java/</a:t>
            </a:r>
            <a:endParaRPr lang="en-ID"/>
          </a:p>
        </p:txBody>
      </p:sp>
      <p:sp>
        <p:nvSpPr>
          <p:cNvPr id="4" name="Slide Number Placeholder 3"/>
          <p:cNvSpPr>
            <a:spLocks noGrp="1"/>
          </p:cNvSpPr>
          <p:nvPr>
            <p:ph type="sldNum" sz="quarter" idx="5"/>
          </p:nvPr>
        </p:nvSpPr>
        <p:spPr/>
        <p:txBody>
          <a:bodyPr/>
          <a:lstStyle/>
          <a:p>
            <a:fld id="{2ED92F0A-8F52-407B-9DF6-382E23B57807}" type="slidenum">
              <a:rPr lang="en-ID" smtClean="0"/>
              <a:t>9</a:t>
            </a:fld>
            <a:endParaRPr lang="en-ID"/>
          </a:p>
        </p:txBody>
      </p:sp>
    </p:spTree>
    <p:extLst>
      <p:ext uri="{BB962C8B-B14F-4D97-AF65-F5344CB8AC3E}">
        <p14:creationId xmlns:p14="http://schemas.microsoft.com/office/powerpoint/2010/main" val="3336481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a:t>Note that it's odd to create an instance of Animal. Can you imagine how it looks like? Perhaps a lump of meat with legs?</a:t>
            </a:r>
          </a:p>
        </p:txBody>
      </p:sp>
      <p:sp>
        <p:nvSpPr>
          <p:cNvPr id="4" name="Slide Number Placeholder 3"/>
          <p:cNvSpPr>
            <a:spLocks noGrp="1"/>
          </p:cNvSpPr>
          <p:nvPr>
            <p:ph type="sldNum" sz="quarter" idx="5"/>
          </p:nvPr>
        </p:nvSpPr>
        <p:spPr/>
        <p:txBody>
          <a:bodyPr/>
          <a:lstStyle/>
          <a:p>
            <a:fld id="{2ED92F0A-8F52-407B-9DF6-382E23B57807}" type="slidenum">
              <a:rPr lang="en-ID" smtClean="0"/>
              <a:t>10</a:t>
            </a:fld>
            <a:endParaRPr lang="en-ID"/>
          </a:p>
        </p:txBody>
      </p:sp>
    </p:spTree>
    <p:extLst>
      <p:ext uri="{BB962C8B-B14F-4D97-AF65-F5344CB8AC3E}">
        <p14:creationId xmlns:p14="http://schemas.microsoft.com/office/powerpoint/2010/main" val="3982251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a:t>- Nonabstract classes can be instantiated, while abstract cannot.</a:t>
            </a:r>
          </a:p>
          <a:p>
            <a:r>
              <a:rPr lang="en-ID"/>
              <a:t>- Nonabstract classes cannot enforce subclasses to implement (abstract) methods, while abstract can.</a:t>
            </a:r>
          </a:p>
        </p:txBody>
      </p:sp>
      <p:sp>
        <p:nvSpPr>
          <p:cNvPr id="4" name="Slide Number Placeholder 3"/>
          <p:cNvSpPr>
            <a:spLocks noGrp="1"/>
          </p:cNvSpPr>
          <p:nvPr>
            <p:ph type="sldNum" sz="quarter" idx="5"/>
          </p:nvPr>
        </p:nvSpPr>
        <p:spPr/>
        <p:txBody>
          <a:bodyPr/>
          <a:lstStyle/>
          <a:p>
            <a:fld id="{2ED92F0A-8F52-407B-9DF6-382E23B57807}" type="slidenum">
              <a:rPr lang="en-ID" smtClean="0"/>
              <a:t>11</a:t>
            </a:fld>
            <a:endParaRPr lang="en-ID"/>
          </a:p>
        </p:txBody>
      </p:sp>
    </p:spTree>
    <p:extLst>
      <p:ext uri="{BB962C8B-B14F-4D97-AF65-F5344CB8AC3E}">
        <p14:creationId xmlns:p14="http://schemas.microsoft.com/office/powerpoint/2010/main" val="260406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07125-42AA-4308-A988-0E9235B672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03BD4692-9821-49FB-9071-E559DBE6C8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1F27D2F5-549B-4BDB-A18E-4549BA9296AB}"/>
              </a:ext>
            </a:extLst>
          </p:cNvPr>
          <p:cNvSpPr>
            <a:spLocks noGrp="1"/>
          </p:cNvSpPr>
          <p:nvPr>
            <p:ph type="dt" sz="half" idx="10"/>
          </p:nvPr>
        </p:nvSpPr>
        <p:spPr/>
        <p:txBody>
          <a:bodyPr/>
          <a:lstStyle/>
          <a:p>
            <a:fld id="{5288C135-0686-4330-A17A-C5A637D48A39}" type="datetime1">
              <a:rPr lang="en-ID" smtClean="0"/>
              <a:t>13/04/2019</a:t>
            </a:fld>
            <a:endParaRPr lang="en-ID"/>
          </a:p>
        </p:txBody>
      </p:sp>
      <p:sp>
        <p:nvSpPr>
          <p:cNvPr id="5" name="Footer Placeholder 4">
            <a:extLst>
              <a:ext uri="{FF2B5EF4-FFF2-40B4-BE49-F238E27FC236}">
                <a16:creationId xmlns:a16="http://schemas.microsoft.com/office/drawing/2014/main" id="{6355F84B-F126-489A-BA27-9698B26DC603}"/>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EB8E5710-CD94-4133-85BD-5431566CA2AC}"/>
              </a:ext>
            </a:extLst>
          </p:cNvPr>
          <p:cNvSpPr>
            <a:spLocks noGrp="1"/>
          </p:cNvSpPr>
          <p:nvPr>
            <p:ph type="sldNum" sz="quarter" idx="12"/>
          </p:nvPr>
        </p:nvSpPr>
        <p:spPr/>
        <p:txBody>
          <a:bodyPr/>
          <a:lstStyle/>
          <a:p>
            <a:fld id="{B9F60111-A065-4401-9C4A-F47A749BAEFB}" type="slidenum">
              <a:rPr lang="en-ID" smtClean="0"/>
              <a:t>‹#›</a:t>
            </a:fld>
            <a:endParaRPr lang="en-ID"/>
          </a:p>
        </p:txBody>
      </p:sp>
    </p:spTree>
    <p:extLst>
      <p:ext uri="{BB962C8B-B14F-4D97-AF65-F5344CB8AC3E}">
        <p14:creationId xmlns:p14="http://schemas.microsoft.com/office/powerpoint/2010/main" val="1176983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4D4A8-9C22-4444-AF34-6FACED2EFEB8}"/>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AE714BEC-8B1C-4E15-964A-6D4B11F7D2D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5C83CF8C-D9F8-4563-AE96-DE8A1497A31B}"/>
              </a:ext>
            </a:extLst>
          </p:cNvPr>
          <p:cNvSpPr>
            <a:spLocks noGrp="1"/>
          </p:cNvSpPr>
          <p:nvPr>
            <p:ph type="dt" sz="half" idx="10"/>
          </p:nvPr>
        </p:nvSpPr>
        <p:spPr/>
        <p:txBody>
          <a:bodyPr/>
          <a:lstStyle/>
          <a:p>
            <a:fld id="{02C7FC8B-90D4-49E8-A6FA-F3476867F83C}" type="datetime1">
              <a:rPr lang="en-ID" smtClean="0"/>
              <a:t>13/04/2019</a:t>
            </a:fld>
            <a:endParaRPr lang="en-ID"/>
          </a:p>
        </p:txBody>
      </p:sp>
      <p:sp>
        <p:nvSpPr>
          <p:cNvPr id="5" name="Footer Placeholder 4">
            <a:extLst>
              <a:ext uri="{FF2B5EF4-FFF2-40B4-BE49-F238E27FC236}">
                <a16:creationId xmlns:a16="http://schemas.microsoft.com/office/drawing/2014/main" id="{9BF92747-C004-485A-A57B-86D645779D3B}"/>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AD704922-C92D-435A-8C5C-FC88C63EA74A}"/>
              </a:ext>
            </a:extLst>
          </p:cNvPr>
          <p:cNvSpPr>
            <a:spLocks noGrp="1"/>
          </p:cNvSpPr>
          <p:nvPr>
            <p:ph type="sldNum" sz="quarter" idx="12"/>
          </p:nvPr>
        </p:nvSpPr>
        <p:spPr/>
        <p:txBody>
          <a:bodyPr/>
          <a:lstStyle/>
          <a:p>
            <a:fld id="{B9F60111-A065-4401-9C4A-F47A749BAEFB}" type="slidenum">
              <a:rPr lang="en-ID" smtClean="0"/>
              <a:t>‹#›</a:t>
            </a:fld>
            <a:endParaRPr lang="en-ID"/>
          </a:p>
        </p:txBody>
      </p:sp>
    </p:spTree>
    <p:extLst>
      <p:ext uri="{BB962C8B-B14F-4D97-AF65-F5344CB8AC3E}">
        <p14:creationId xmlns:p14="http://schemas.microsoft.com/office/powerpoint/2010/main" val="4201038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83AEF9-E32E-4366-8FC8-451DEF82C2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55D43BA0-A275-47C8-9530-74F0D5CB070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67111FA-CFF8-4C46-8015-256FA527FFE2}"/>
              </a:ext>
            </a:extLst>
          </p:cNvPr>
          <p:cNvSpPr>
            <a:spLocks noGrp="1"/>
          </p:cNvSpPr>
          <p:nvPr>
            <p:ph type="dt" sz="half" idx="10"/>
          </p:nvPr>
        </p:nvSpPr>
        <p:spPr/>
        <p:txBody>
          <a:bodyPr/>
          <a:lstStyle/>
          <a:p>
            <a:fld id="{F9CC220D-F547-4979-9ACD-3392C50F83D9}" type="datetime1">
              <a:rPr lang="en-ID" smtClean="0"/>
              <a:t>13/04/2019</a:t>
            </a:fld>
            <a:endParaRPr lang="en-ID"/>
          </a:p>
        </p:txBody>
      </p:sp>
      <p:sp>
        <p:nvSpPr>
          <p:cNvPr id="5" name="Footer Placeholder 4">
            <a:extLst>
              <a:ext uri="{FF2B5EF4-FFF2-40B4-BE49-F238E27FC236}">
                <a16:creationId xmlns:a16="http://schemas.microsoft.com/office/drawing/2014/main" id="{A34D3215-E6ED-4BB9-8129-AF4FCECB9D55}"/>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87B20AA8-E646-4FAD-B8CD-292BD44DD692}"/>
              </a:ext>
            </a:extLst>
          </p:cNvPr>
          <p:cNvSpPr>
            <a:spLocks noGrp="1"/>
          </p:cNvSpPr>
          <p:nvPr>
            <p:ph type="sldNum" sz="quarter" idx="12"/>
          </p:nvPr>
        </p:nvSpPr>
        <p:spPr/>
        <p:txBody>
          <a:bodyPr/>
          <a:lstStyle/>
          <a:p>
            <a:fld id="{B9F60111-A065-4401-9C4A-F47A749BAEFB}" type="slidenum">
              <a:rPr lang="en-ID" smtClean="0"/>
              <a:t>‹#›</a:t>
            </a:fld>
            <a:endParaRPr lang="en-ID"/>
          </a:p>
        </p:txBody>
      </p:sp>
    </p:spTree>
    <p:extLst>
      <p:ext uri="{BB962C8B-B14F-4D97-AF65-F5344CB8AC3E}">
        <p14:creationId xmlns:p14="http://schemas.microsoft.com/office/powerpoint/2010/main" val="385859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9F1DD-1698-487D-97D5-41C2368EAC16}"/>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3A4D4E3E-DF57-4BDE-8AE3-AC9CCF4C98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2C9DF65-255B-4ABE-96D6-A422CF36C253}"/>
              </a:ext>
            </a:extLst>
          </p:cNvPr>
          <p:cNvSpPr>
            <a:spLocks noGrp="1"/>
          </p:cNvSpPr>
          <p:nvPr>
            <p:ph type="dt" sz="half" idx="10"/>
          </p:nvPr>
        </p:nvSpPr>
        <p:spPr/>
        <p:txBody>
          <a:bodyPr/>
          <a:lstStyle/>
          <a:p>
            <a:fld id="{75A54B59-1005-47DB-83BE-5C95B3B0F004}" type="datetime1">
              <a:rPr lang="en-ID" smtClean="0"/>
              <a:t>13/04/2019</a:t>
            </a:fld>
            <a:endParaRPr lang="en-ID"/>
          </a:p>
        </p:txBody>
      </p:sp>
      <p:sp>
        <p:nvSpPr>
          <p:cNvPr id="5" name="Footer Placeholder 4">
            <a:extLst>
              <a:ext uri="{FF2B5EF4-FFF2-40B4-BE49-F238E27FC236}">
                <a16:creationId xmlns:a16="http://schemas.microsoft.com/office/drawing/2014/main" id="{2321D8CD-089F-4470-A9DE-18BE27BD206B}"/>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4852734E-2D99-4AE5-A40F-B45F022CDA60}"/>
              </a:ext>
            </a:extLst>
          </p:cNvPr>
          <p:cNvSpPr>
            <a:spLocks noGrp="1"/>
          </p:cNvSpPr>
          <p:nvPr>
            <p:ph type="sldNum" sz="quarter" idx="12"/>
          </p:nvPr>
        </p:nvSpPr>
        <p:spPr/>
        <p:txBody>
          <a:bodyPr/>
          <a:lstStyle/>
          <a:p>
            <a:fld id="{B9F60111-A065-4401-9C4A-F47A749BAEFB}" type="slidenum">
              <a:rPr lang="en-ID" smtClean="0"/>
              <a:t>‹#›</a:t>
            </a:fld>
            <a:endParaRPr lang="en-ID"/>
          </a:p>
        </p:txBody>
      </p:sp>
    </p:spTree>
    <p:extLst>
      <p:ext uri="{BB962C8B-B14F-4D97-AF65-F5344CB8AC3E}">
        <p14:creationId xmlns:p14="http://schemas.microsoft.com/office/powerpoint/2010/main" val="411840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4F52F-D49A-483F-8F2A-A31957F823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B2A3F9B1-D5EE-4D6D-85D9-0FDDC93D31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DF90B5D-5A88-4186-AFAF-CC95AD31A680}"/>
              </a:ext>
            </a:extLst>
          </p:cNvPr>
          <p:cNvSpPr>
            <a:spLocks noGrp="1"/>
          </p:cNvSpPr>
          <p:nvPr>
            <p:ph type="dt" sz="half" idx="10"/>
          </p:nvPr>
        </p:nvSpPr>
        <p:spPr/>
        <p:txBody>
          <a:bodyPr/>
          <a:lstStyle/>
          <a:p>
            <a:fld id="{7F245E05-79F7-4D32-B776-CE3C41F32E25}" type="datetime1">
              <a:rPr lang="en-ID" smtClean="0"/>
              <a:t>13/04/2019</a:t>
            </a:fld>
            <a:endParaRPr lang="en-ID"/>
          </a:p>
        </p:txBody>
      </p:sp>
      <p:sp>
        <p:nvSpPr>
          <p:cNvPr id="5" name="Footer Placeholder 4">
            <a:extLst>
              <a:ext uri="{FF2B5EF4-FFF2-40B4-BE49-F238E27FC236}">
                <a16:creationId xmlns:a16="http://schemas.microsoft.com/office/drawing/2014/main" id="{535815F6-ADB7-48DB-88BB-E0F25F208E2D}"/>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D421C05C-E1F3-43C5-AFB7-36E2E37B3FA8}"/>
              </a:ext>
            </a:extLst>
          </p:cNvPr>
          <p:cNvSpPr>
            <a:spLocks noGrp="1"/>
          </p:cNvSpPr>
          <p:nvPr>
            <p:ph type="sldNum" sz="quarter" idx="12"/>
          </p:nvPr>
        </p:nvSpPr>
        <p:spPr/>
        <p:txBody>
          <a:bodyPr/>
          <a:lstStyle/>
          <a:p>
            <a:fld id="{B9F60111-A065-4401-9C4A-F47A749BAEFB}" type="slidenum">
              <a:rPr lang="en-ID" smtClean="0"/>
              <a:t>‹#›</a:t>
            </a:fld>
            <a:endParaRPr lang="en-ID"/>
          </a:p>
        </p:txBody>
      </p:sp>
    </p:spTree>
    <p:extLst>
      <p:ext uri="{BB962C8B-B14F-4D97-AF65-F5344CB8AC3E}">
        <p14:creationId xmlns:p14="http://schemas.microsoft.com/office/powerpoint/2010/main" val="2888179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D6C0A-EBE6-4A99-8104-636DC9A6C784}"/>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07911345-5EAD-43A5-8D72-89867A1EE54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6DB61CC0-BF69-4026-B8AE-851EB079C5E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8F19F346-5C90-455E-AE0C-257FF1F6EF27}"/>
              </a:ext>
            </a:extLst>
          </p:cNvPr>
          <p:cNvSpPr>
            <a:spLocks noGrp="1"/>
          </p:cNvSpPr>
          <p:nvPr>
            <p:ph type="dt" sz="half" idx="10"/>
          </p:nvPr>
        </p:nvSpPr>
        <p:spPr/>
        <p:txBody>
          <a:bodyPr/>
          <a:lstStyle/>
          <a:p>
            <a:fld id="{A859FFB4-E647-45E5-9C8B-637313EC35F1}" type="datetime1">
              <a:rPr lang="en-ID" smtClean="0"/>
              <a:t>13/04/2019</a:t>
            </a:fld>
            <a:endParaRPr lang="en-ID"/>
          </a:p>
        </p:txBody>
      </p:sp>
      <p:sp>
        <p:nvSpPr>
          <p:cNvPr id="6" name="Footer Placeholder 5">
            <a:extLst>
              <a:ext uri="{FF2B5EF4-FFF2-40B4-BE49-F238E27FC236}">
                <a16:creationId xmlns:a16="http://schemas.microsoft.com/office/drawing/2014/main" id="{987A809B-BC3C-43CA-A4C8-8B70F1A3F29B}"/>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70A30466-CE75-4C18-9113-FFDE55CF5F01}"/>
              </a:ext>
            </a:extLst>
          </p:cNvPr>
          <p:cNvSpPr>
            <a:spLocks noGrp="1"/>
          </p:cNvSpPr>
          <p:nvPr>
            <p:ph type="sldNum" sz="quarter" idx="12"/>
          </p:nvPr>
        </p:nvSpPr>
        <p:spPr/>
        <p:txBody>
          <a:bodyPr/>
          <a:lstStyle/>
          <a:p>
            <a:fld id="{B9F60111-A065-4401-9C4A-F47A749BAEFB}" type="slidenum">
              <a:rPr lang="en-ID" smtClean="0"/>
              <a:t>‹#›</a:t>
            </a:fld>
            <a:endParaRPr lang="en-ID"/>
          </a:p>
        </p:txBody>
      </p:sp>
    </p:spTree>
    <p:extLst>
      <p:ext uri="{BB962C8B-B14F-4D97-AF65-F5344CB8AC3E}">
        <p14:creationId xmlns:p14="http://schemas.microsoft.com/office/powerpoint/2010/main" val="642325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0D172-5EF6-45CB-9479-2FD47445601B}"/>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28625FAC-0803-427E-93E1-51698C111F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6E587A1-6783-445D-800C-93022C6C2CF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8E6E18B5-E99D-4890-9897-09A49F6E2A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D6D9633-75FF-438A-A589-DCB37ADBB6C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CB2CEADB-A0B6-4662-9F57-CC5C0E07EE0F}"/>
              </a:ext>
            </a:extLst>
          </p:cNvPr>
          <p:cNvSpPr>
            <a:spLocks noGrp="1"/>
          </p:cNvSpPr>
          <p:nvPr>
            <p:ph type="dt" sz="half" idx="10"/>
          </p:nvPr>
        </p:nvSpPr>
        <p:spPr/>
        <p:txBody>
          <a:bodyPr/>
          <a:lstStyle/>
          <a:p>
            <a:fld id="{E799A2C0-38E8-40D2-A4CD-4CB80D0901BA}" type="datetime1">
              <a:rPr lang="en-ID" smtClean="0"/>
              <a:t>13/04/2019</a:t>
            </a:fld>
            <a:endParaRPr lang="en-ID"/>
          </a:p>
        </p:txBody>
      </p:sp>
      <p:sp>
        <p:nvSpPr>
          <p:cNvPr id="8" name="Footer Placeholder 7">
            <a:extLst>
              <a:ext uri="{FF2B5EF4-FFF2-40B4-BE49-F238E27FC236}">
                <a16:creationId xmlns:a16="http://schemas.microsoft.com/office/drawing/2014/main" id="{E1F766C9-1B4A-4A25-9CD3-CE6BF12EDE4D}"/>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4155F8EC-1705-4FC5-9668-60DB14F0CA26}"/>
              </a:ext>
            </a:extLst>
          </p:cNvPr>
          <p:cNvSpPr>
            <a:spLocks noGrp="1"/>
          </p:cNvSpPr>
          <p:nvPr>
            <p:ph type="sldNum" sz="quarter" idx="12"/>
          </p:nvPr>
        </p:nvSpPr>
        <p:spPr/>
        <p:txBody>
          <a:bodyPr/>
          <a:lstStyle/>
          <a:p>
            <a:fld id="{B9F60111-A065-4401-9C4A-F47A749BAEFB}" type="slidenum">
              <a:rPr lang="en-ID" smtClean="0"/>
              <a:t>‹#›</a:t>
            </a:fld>
            <a:endParaRPr lang="en-ID"/>
          </a:p>
        </p:txBody>
      </p:sp>
    </p:spTree>
    <p:extLst>
      <p:ext uri="{BB962C8B-B14F-4D97-AF65-F5344CB8AC3E}">
        <p14:creationId xmlns:p14="http://schemas.microsoft.com/office/powerpoint/2010/main" val="1350408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F025B-506E-44CC-96DE-C83B7160E4E8}"/>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FD8F1957-E0AE-40F8-A4AD-FD9B19E050F0}"/>
              </a:ext>
            </a:extLst>
          </p:cNvPr>
          <p:cNvSpPr>
            <a:spLocks noGrp="1"/>
          </p:cNvSpPr>
          <p:nvPr>
            <p:ph type="dt" sz="half" idx="10"/>
          </p:nvPr>
        </p:nvSpPr>
        <p:spPr/>
        <p:txBody>
          <a:bodyPr/>
          <a:lstStyle/>
          <a:p>
            <a:fld id="{1F49F850-F237-4EC3-ACA0-474B857D001C}" type="datetime1">
              <a:rPr lang="en-ID" smtClean="0"/>
              <a:t>13/04/2019</a:t>
            </a:fld>
            <a:endParaRPr lang="en-ID"/>
          </a:p>
        </p:txBody>
      </p:sp>
      <p:sp>
        <p:nvSpPr>
          <p:cNvPr id="4" name="Footer Placeholder 3">
            <a:extLst>
              <a:ext uri="{FF2B5EF4-FFF2-40B4-BE49-F238E27FC236}">
                <a16:creationId xmlns:a16="http://schemas.microsoft.com/office/drawing/2014/main" id="{EBE00827-AB27-4789-AC66-B6106C831F22}"/>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6473FE90-CD4A-41CE-93A5-B97C544854C4}"/>
              </a:ext>
            </a:extLst>
          </p:cNvPr>
          <p:cNvSpPr>
            <a:spLocks noGrp="1"/>
          </p:cNvSpPr>
          <p:nvPr>
            <p:ph type="sldNum" sz="quarter" idx="12"/>
          </p:nvPr>
        </p:nvSpPr>
        <p:spPr/>
        <p:txBody>
          <a:bodyPr/>
          <a:lstStyle/>
          <a:p>
            <a:fld id="{B9F60111-A065-4401-9C4A-F47A749BAEFB}" type="slidenum">
              <a:rPr lang="en-ID" smtClean="0"/>
              <a:t>‹#›</a:t>
            </a:fld>
            <a:endParaRPr lang="en-ID"/>
          </a:p>
        </p:txBody>
      </p:sp>
    </p:spTree>
    <p:extLst>
      <p:ext uri="{BB962C8B-B14F-4D97-AF65-F5344CB8AC3E}">
        <p14:creationId xmlns:p14="http://schemas.microsoft.com/office/powerpoint/2010/main" val="2994128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D45E7B-ED6C-4784-BD4C-17537760A443}"/>
              </a:ext>
            </a:extLst>
          </p:cNvPr>
          <p:cNvSpPr>
            <a:spLocks noGrp="1"/>
          </p:cNvSpPr>
          <p:nvPr>
            <p:ph type="dt" sz="half" idx="10"/>
          </p:nvPr>
        </p:nvSpPr>
        <p:spPr/>
        <p:txBody>
          <a:bodyPr/>
          <a:lstStyle/>
          <a:p>
            <a:fld id="{1790C010-275D-4FE1-9616-537E7007C9E0}" type="datetime1">
              <a:rPr lang="en-ID" smtClean="0"/>
              <a:t>13/04/2019</a:t>
            </a:fld>
            <a:endParaRPr lang="en-ID"/>
          </a:p>
        </p:txBody>
      </p:sp>
      <p:sp>
        <p:nvSpPr>
          <p:cNvPr id="3" name="Footer Placeholder 2">
            <a:extLst>
              <a:ext uri="{FF2B5EF4-FFF2-40B4-BE49-F238E27FC236}">
                <a16:creationId xmlns:a16="http://schemas.microsoft.com/office/drawing/2014/main" id="{BA511E93-6362-4179-9F59-E0A67C6F1F16}"/>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5BF67267-0DF9-42EE-AFD0-78C0BE813086}"/>
              </a:ext>
            </a:extLst>
          </p:cNvPr>
          <p:cNvSpPr>
            <a:spLocks noGrp="1"/>
          </p:cNvSpPr>
          <p:nvPr>
            <p:ph type="sldNum" sz="quarter" idx="12"/>
          </p:nvPr>
        </p:nvSpPr>
        <p:spPr/>
        <p:txBody>
          <a:bodyPr/>
          <a:lstStyle/>
          <a:p>
            <a:fld id="{B9F60111-A065-4401-9C4A-F47A749BAEFB}" type="slidenum">
              <a:rPr lang="en-ID" smtClean="0"/>
              <a:t>‹#›</a:t>
            </a:fld>
            <a:endParaRPr lang="en-ID"/>
          </a:p>
        </p:txBody>
      </p:sp>
    </p:spTree>
    <p:extLst>
      <p:ext uri="{BB962C8B-B14F-4D97-AF65-F5344CB8AC3E}">
        <p14:creationId xmlns:p14="http://schemas.microsoft.com/office/powerpoint/2010/main" val="2789490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DEED6-A3D2-4D6C-98EC-B0C3F5F640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8A86DF64-27A6-40B1-BBF2-4426F45EA2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7ED466AE-7929-44C0-B9DF-5F63D491F5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68317C4-5014-4F28-A735-C47A5EA8C965}"/>
              </a:ext>
            </a:extLst>
          </p:cNvPr>
          <p:cNvSpPr>
            <a:spLocks noGrp="1"/>
          </p:cNvSpPr>
          <p:nvPr>
            <p:ph type="dt" sz="half" idx="10"/>
          </p:nvPr>
        </p:nvSpPr>
        <p:spPr/>
        <p:txBody>
          <a:bodyPr/>
          <a:lstStyle/>
          <a:p>
            <a:fld id="{8E001873-F9F9-4C74-89BC-C5E221D7BB73}" type="datetime1">
              <a:rPr lang="en-ID" smtClean="0"/>
              <a:t>13/04/2019</a:t>
            </a:fld>
            <a:endParaRPr lang="en-ID"/>
          </a:p>
        </p:txBody>
      </p:sp>
      <p:sp>
        <p:nvSpPr>
          <p:cNvPr id="6" name="Footer Placeholder 5">
            <a:extLst>
              <a:ext uri="{FF2B5EF4-FFF2-40B4-BE49-F238E27FC236}">
                <a16:creationId xmlns:a16="http://schemas.microsoft.com/office/drawing/2014/main" id="{26AFA2D6-42B8-48A0-9189-EA11A16293A6}"/>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F1DD60C8-FEE5-4FF0-9FC5-8F9EB5609C8B}"/>
              </a:ext>
            </a:extLst>
          </p:cNvPr>
          <p:cNvSpPr>
            <a:spLocks noGrp="1"/>
          </p:cNvSpPr>
          <p:nvPr>
            <p:ph type="sldNum" sz="quarter" idx="12"/>
          </p:nvPr>
        </p:nvSpPr>
        <p:spPr/>
        <p:txBody>
          <a:bodyPr/>
          <a:lstStyle/>
          <a:p>
            <a:fld id="{B9F60111-A065-4401-9C4A-F47A749BAEFB}" type="slidenum">
              <a:rPr lang="en-ID" smtClean="0"/>
              <a:t>‹#›</a:t>
            </a:fld>
            <a:endParaRPr lang="en-ID"/>
          </a:p>
        </p:txBody>
      </p:sp>
    </p:spTree>
    <p:extLst>
      <p:ext uri="{BB962C8B-B14F-4D97-AF65-F5344CB8AC3E}">
        <p14:creationId xmlns:p14="http://schemas.microsoft.com/office/powerpoint/2010/main" val="3631427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FE7EC-73A6-41AD-9B82-131ED294FE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ED9C0C45-ACD3-49AB-BDA0-57E5A7CD18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192BFB83-18D5-42C3-8015-6115117604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5857ADA-C42C-4D46-B398-7CF686A487AE}"/>
              </a:ext>
            </a:extLst>
          </p:cNvPr>
          <p:cNvSpPr>
            <a:spLocks noGrp="1"/>
          </p:cNvSpPr>
          <p:nvPr>
            <p:ph type="dt" sz="half" idx="10"/>
          </p:nvPr>
        </p:nvSpPr>
        <p:spPr/>
        <p:txBody>
          <a:bodyPr/>
          <a:lstStyle/>
          <a:p>
            <a:fld id="{FF9E69F9-805F-4516-9445-7FB1BFCE7BE6}" type="datetime1">
              <a:rPr lang="en-ID" smtClean="0"/>
              <a:t>13/04/2019</a:t>
            </a:fld>
            <a:endParaRPr lang="en-ID"/>
          </a:p>
        </p:txBody>
      </p:sp>
      <p:sp>
        <p:nvSpPr>
          <p:cNvPr id="6" name="Footer Placeholder 5">
            <a:extLst>
              <a:ext uri="{FF2B5EF4-FFF2-40B4-BE49-F238E27FC236}">
                <a16:creationId xmlns:a16="http://schemas.microsoft.com/office/drawing/2014/main" id="{280F4290-CF1E-4335-94C6-A4E7049A1731}"/>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5A61A7E0-9B72-4680-98C1-8078F81BBAFF}"/>
              </a:ext>
            </a:extLst>
          </p:cNvPr>
          <p:cNvSpPr>
            <a:spLocks noGrp="1"/>
          </p:cNvSpPr>
          <p:nvPr>
            <p:ph type="sldNum" sz="quarter" idx="12"/>
          </p:nvPr>
        </p:nvSpPr>
        <p:spPr/>
        <p:txBody>
          <a:bodyPr/>
          <a:lstStyle/>
          <a:p>
            <a:fld id="{B9F60111-A065-4401-9C4A-F47A749BAEFB}" type="slidenum">
              <a:rPr lang="en-ID" smtClean="0"/>
              <a:t>‹#›</a:t>
            </a:fld>
            <a:endParaRPr lang="en-ID"/>
          </a:p>
        </p:txBody>
      </p:sp>
    </p:spTree>
    <p:extLst>
      <p:ext uri="{BB962C8B-B14F-4D97-AF65-F5344CB8AC3E}">
        <p14:creationId xmlns:p14="http://schemas.microsoft.com/office/powerpoint/2010/main" val="1516056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7BAC18-1732-46F9-A071-9F732DA4DB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FE29517E-1375-43AF-B7CE-3F330F6500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4836EF09-B2AF-4BC5-AB25-4FDA460E74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9D2693-8A9B-45BD-856D-6E5B095CE2A3}" type="datetime1">
              <a:rPr lang="en-ID" smtClean="0"/>
              <a:t>13/04/2019</a:t>
            </a:fld>
            <a:endParaRPr lang="en-ID"/>
          </a:p>
        </p:txBody>
      </p:sp>
      <p:sp>
        <p:nvSpPr>
          <p:cNvPr id="5" name="Footer Placeholder 4">
            <a:extLst>
              <a:ext uri="{FF2B5EF4-FFF2-40B4-BE49-F238E27FC236}">
                <a16:creationId xmlns:a16="http://schemas.microsoft.com/office/drawing/2014/main" id="{80B349E3-F100-41DE-8931-6A8A123121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4B022794-E4ED-4C85-9F48-9575BF9E79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F60111-A065-4401-9C4A-F47A749BAEFB}" type="slidenum">
              <a:rPr lang="en-ID" smtClean="0"/>
              <a:t>‹#›</a:t>
            </a:fld>
            <a:endParaRPr lang="en-ID"/>
          </a:p>
        </p:txBody>
      </p:sp>
    </p:spTree>
    <p:extLst>
      <p:ext uri="{BB962C8B-B14F-4D97-AF65-F5344CB8AC3E}">
        <p14:creationId xmlns:p14="http://schemas.microsoft.com/office/powerpoint/2010/main" val="921468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zone.com/storage/temp/895349-arraylist-linkedlistt.pn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zone.com/storage/temp/895349-arraylist-linkedlistt.p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zone.com/storage/temp/895349-arraylist-linkedlistt.p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hg.openjdk.java.net/jdk8/jdk8/jdk/file/tip/src/share/classes/java/util/List.java"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hg.openjdk.java.net/jdk8/jdk8/jdk/file/tip/src/share/classes/java/util/LinkedList.java" TargetMode="External"/><Relationship Id="rId4" Type="http://schemas.openxmlformats.org/officeDocument/2006/relationships/hyperlink" Target="http://hg.openjdk.java.net/jdk8/jdk8/jdk/file/tip/src/share/classes/java/util/ArrayList.java"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ulticolored Abstract Art">
            <a:extLst>
              <a:ext uri="{FF2B5EF4-FFF2-40B4-BE49-F238E27FC236}">
                <a16:creationId xmlns:a16="http://schemas.microsoft.com/office/drawing/2014/main" id="{CBF23F5C-BBD7-400D-BD4A-530BF72C6A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08643"/>
            <a:ext cx="12190412" cy="96752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333248E-646E-4AC5-97C4-11EA0266263A}"/>
              </a:ext>
            </a:extLst>
          </p:cNvPr>
          <p:cNvSpPr>
            <a:spLocks noGrp="1"/>
          </p:cNvSpPr>
          <p:nvPr>
            <p:ph type="ctrTitle"/>
          </p:nvPr>
        </p:nvSpPr>
        <p:spPr>
          <a:xfrm>
            <a:off x="1524000" y="1852247"/>
            <a:ext cx="9144000" cy="1594592"/>
          </a:xfrm>
          <a:solidFill>
            <a:schemeClr val="bg1">
              <a:alpha val="75000"/>
            </a:schemeClr>
          </a:solidFill>
        </p:spPr>
        <p:txBody>
          <a:bodyPr>
            <a:normAutofit fontScale="90000"/>
          </a:bodyPr>
          <a:lstStyle/>
          <a:p>
            <a:r>
              <a:rPr lang="en-ID" b="1"/>
              <a:t>Foundations of Programming 2:</a:t>
            </a:r>
            <a:br>
              <a:rPr lang="en-ID" b="1"/>
            </a:br>
            <a:r>
              <a:rPr lang="en-ID" b="1"/>
              <a:t>Abstract Classes and Interfaces</a:t>
            </a:r>
          </a:p>
        </p:txBody>
      </p:sp>
      <p:sp>
        <p:nvSpPr>
          <p:cNvPr id="3" name="Subtitle 2">
            <a:extLst>
              <a:ext uri="{FF2B5EF4-FFF2-40B4-BE49-F238E27FC236}">
                <a16:creationId xmlns:a16="http://schemas.microsoft.com/office/drawing/2014/main" id="{7CF474C7-3508-4026-A3BF-BDBF835090EB}"/>
              </a:ext>
            </a:extLst>
          </p:cNvPr>
          <p:cNvSpPr>
            <a:spLocks noGrp="1"/>
          </p:cNvSpPr>
          <p:nvPr>
            <p:ph type="subTitle" idx="1"/>
          </p:nvPr>
        </p:nvSpPr>
        <p:spPr>
          <a:xfrm>
            <a:off x="1524000" y="3602038"/>
            <a:ext cx="9144000" cy="702676"/>
          </a:xfrm>
          <a:solidFill>
            <a:schemeClr val="bg1">
              <a:alpha val="75000"/>
            </a:schemeClr>
          </a:solidFill>
        </p:spPr>
        <p:txBody>
          <a:bodyPr anchor="ctr">
            <a:normAutofit/>
          </a:bodyPr>
          <a:lstStyle/>
          <a:p>
            <a:r>
              <a:rPr lang="en-ID" sz="2000" b="1"/>
              <a:t>FoP 2 Teaching Team, Faculty of Computer Science, Universitas Indonesia</a:t>
            </a:r>
            <a:br>
              <a:rPr lang="en-ID" sz="2000" b="1"/>
            </a:br>
            <a:r>
              <a:rPr lang="en-ID" sz="2000" b="1"/>
              <a:t>Correspondence: Fariz Darari (fariz@cs.ui.ac.id)</a:t>
            </a:r>
          </a:p>
        </p:txBody>
      </p:sp>
      <p:sp>
        <p:nvSpPr>
          <p:cNvPr id="4" name="Rectangle 3">
            <a:extLst>
              <a:ext uri="{FF2B5EF4-FFF2-40B4-BE49-F238E27FC236}">
                <a16:creationId xmlns:a16="http://schemas.microsoft.com/office/drawing/2014/main" id="{971C5B50-2731-4843-92E0-6977EF3850D9}"/>
              </a:ext>
            </a:extLst>
          </p:cNvPr>
          <p:cNvSpPr/>
          <p:nvPr/>
        </p:nvSpPr>
        <p:spPr>
          <a:xfrm>
            <a:off x="6300789" y="6244581"/>
            <a:ext cx="4095754" cy="584775"/>
          </a:xfrm>
          <a:prstGeom prst="rect">
            <a:avLst/>
          </a:prstGeom>
        </p:spPr>
        <p:txBody>
          <a:bodyPr wrap="square">
            <a:spAutoFit/>
          </a:bodyPr>
          <a:lstStyle/>
          <a:p>
            <a:pPr algn="r"/>
            <a:r>
              <a:rPr lang="en-ID" sz="1400" b="1" i="1">
                <a:solidFill>
                  <a:schemeClr val="bg1"/>
                </a:solidFill>
                <a:latin typeface="Arial" panose="020B0604020202020204" pitchFamily="34" charset="0"/>
                <a:ea typeface="Arial" panose="020B0604020202020204" pitchFamily="34" charset="0"/>
              </a:rPr>
              <a:t>Feel free to use, reuse, and share this work: the more we share, the more we have!</a:t>
            </a:r>
            <a:r>
              <a:rPr lang="en-ID" b="1" i="1">
                <a:solidFill>
                  <a:schemeClr val="bg1"/>
                </a:solidFill>
                <a:effectLst/>
                <a:latin typeface="Arial" panose="020B0604020202020204" pitchFamily="34" charset="0"/>
                <a:ea typeface="Arial" panose="020B0604020202020204" pitchFamily="34" charset="0"/>
              </a:rPr>
              <a:t> </a:t>
            </a:r>
            <a:endParaRPr lang="en-ID" sz="1400" b="1">
              <a:solidFill>
                <a:schemeClr val="bg1"/>
              </a:solidFill>
            </a:endParaRPr>
          </a:p>
        </p:txBody>
      </p:sp>
      <p:pic>
        <p:nvPicPr>
          <p:cNvPr id="1028" name="Picture 4" descr="logo">
            <a:extLst>
              <a:ext uri="{FF2B5EF4-FFF2-40B4-BE49-F238E27FC236}">
                <a16:creationId xmlns:a16="http://schemas.microsoft.com/office/drawing/2014/main" id="{AE17F83F-6A4A-48C2-9C28-F6D0063711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93" y="5777135"/>
            <a:ext cx="238125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C BY-NC-SA">
            <a:extLst>
              <a:ext uri="{FF2B5EF4-FFF2-40B4-BE49-F238E27FC236}">
                <a16:creationId xmlns:a16="http://schemas.microsoft.com/office/drawing/2014/main" id="{03CBA64B-BF62-4FFE-8937-57A3E84334D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96542" y="6220757"/>
            <a:ext cx="1670784" cy="58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984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C98EA-5873-43E3-AD98-A7BC4BA1FF63}"/>
              </a:ext>
            </a:extLst>
          </p:cNvPr>
          <p:cNvSpPr>
            <a:spLocks noGrp="1"/>
          </p:cNvSpPr>
          <p:nvPr>
            <p:ph type="title"/>
          </p:nvPr>
        </p:nvSpPr>
        <p:spPr/>
        <p:txBody>
          <a:bodyPr/>
          <a:lstStyle/>
          <a:p>
            <a:r>
              <a:rPr lang="en-ID"/>
              <a:t>Quiz time: Now try to implement this.</a:t>
            </a:r>
          </a:p>
        </p:txBody>
      </p:sp>
      <p:sp>
        <p:nvSpPr>
          <p:cNvPr id="4" name="Slide Number Placeholder 3">
            <a:extLst>
              <a:ext uri="{FF2B5EF4-FFF2-40B4-BE49-F238E27FC236}">
                <a16:creationId xmlns:a16="http://schemas.microsoft.com/office/drawing/2014/main" id="{CE2EC0FB-57BC-4953-B7AA-C70301EAE885}"/>
              </a:ext>
            </a:extLst>
          </p:cNvPr>
          <p:cNvSpPr>
            <a:spLocks noGrp="1"/>
          </p:cNvSpPr>
          <p:nvPr>
            <p:ph type="sldNum" sz="quarter" idx="12"/>
          </p:nvPr>
        </p:nvSpPr>
        <p:spPr/>
        <p:txBody>
          <a:bodyPr/>
          <a:lstStyle/>
          <a:p>
            <a:fld id="{B9F60111-A065-4401-9C4A-F47A749BAEFB}" type="slidenum">
              <a:rPr lang="en-ID" smtClean="0"/>
              <a:t>10</a:t>
            </a:fld>
            <a:endParaRPr lang="en-ID"/>
          </a:p>
        </p:txBody>
      </p:sp>
      <p:sp>
        <p:nvSpPr>
          <p:cNvPr id="11" name="Rectangle 10">
            <a:extLst>
              <a:ext uri="{FF2B5EF4-FFF2-40B4-BE49-F238E27FC236}">
                <a16:creationId xmlns:a16="http://schemas.microsoft.com/office/drawing/2014/main" id="{6E98FA21-CBCB-4B10-8649-913FFCE8CC42}"/>
              </a:ext>
            </a:extLst>
          </p:cNvPr>
          <p:cNvSpPr/>
          <p:nvPr/>
        </p:nvSpPr>
        <p:spPr>
          <a:xfrm>
            <a:off x="4891315" y="2017484"/>
            <a:ext cx="1567542" cy="72571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800">
                <a:solidFill>
                  <a:sysClr val="windowText" lastClr="000000"/>
                </a:solidFill>
              </a:rPr>
              <a:t>Animal</a:t>
            </a:r>
          </a:p>
        </p:txBody>
      </p:sp>
      <p:sp>
        <p:nvSpPr>
          <p:cNvPr id="12" name="Rectangle 11">
            <a:extLst>
              <a:ext uri="{FF2B5EF4-FFF2-40B4-BE49-F238E27FC236}">
                <a16:creationId xmlns:a16="http://schemas.microsoft.com/office/drawing/2014/main" id="{811BBDDF-15EE-49EA-8954-C4A022CAB074}"/>
              </a:ext>
            </a:extLst>
          </p:cNvPr>
          <p:cNvSpPr/>
          <p:nvPr/>
        </p:nvSpPr>
        <p:spPr>
          <a:xfrm>
            <a:off x="4891315" y="4110603"/>
            <a:ext cx="1567542" cy="72571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800">
                <a:solidFill>
                  <a:sysClr val="windowText" lastClr="000000"/>
                </a:solidFill>
              </a:rPr>
              <a:t>Dog</a:t>
            </a:r>
          </a:p>
        </p:txBody>
      </p:sp>
      <p:sp>
        <p:nvSpPr>
          <p:cNvPr id="13" name="Rectangle 12">
            <a:extLst>
              <a:ext uri="{FF2B5EF4-FFF2-40B4-BE49-F238E27FC236}">
                <a16:creationId xmlns:a16="http://schemas.microsoft.com/office/drawing/2014/main" id="{80500360-FB33-4548-B81F-B52F1BF48A05}"/>
              </a:ext>
            </a:extLst>
          </p:cNvPr>
          <p:cNvSpPr/>
          <p:nvPr/>
        </p:nvSpPr>
        <p:spPr>
          <a:xfrm>
            <a:off x="2939144" y="4110602"/>
            <a:ext cx="1567542" cy="72571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800">
                <a:solidFill>
                  <a:sysClr val="windowText" lastClr="000000"/>
                </a:solidFill>
              </a:rPr>
              <a:t>Cat</a:t>
            </a:r>
          </a:p>
        </p:txBody>
      </p:sp>
      <p:sp>
        <p:nvSpPr>
          <p:cNvPr id="14" name="Rectangle 13">
            <a:extLst>
              <a:ext uri="{FF2B5EF4-FFF2-40B4-BE49-F238E27FC236}">
                <a16:creationId xmlns:a16="http://schemas.microsoft.com/office/drawing/2014/main" id="{EC4B7024-F6BD-4B6B-A2A4-71BBF61D7471}"/>
              </a:ext>
            </a:extLst>
          </p:cNvPr>
          <p:cNvSpPr/>
          <p:nvPr/>
        </p:nvSpPr>
        <p:spPr>
          <a:xfrm>
            <a:off x="6843486" y="4110601"/>
            <a:ext cx="1567542" cy="72571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800">
                <a:solidFill>
                  <a:sysClr val="windowText" lastClr="000000"/>
                </a:solidFill>
              </a:rPr>
              <a:t>Bird</a:t>
            </a:r>
          </a:p>
        </p:txBody>
      </p:sp>
      <p:cxnSp>
        <p:nvCxnSpPr>
          <p:cNvPr id="15" name="Straight Connector 14">
            <a:extLst>
              <a:ext uri="{FF2B5EF4-FFF2-40B4-BE49-F238E27FC236}">
                <a16:creationId xmlns:a16="http://schemas.microsoft.com/office/drawing/2014/main" id="{A8500173-E59A-4E99-84E3-E9B8B4BFAF04}"/>
              </a:ext>
            </a:extLst>
          </p:cNvPr>
          <p:cNvCxnSpPr>
            <a:cxnSpLocks/>
            <a:stCxn id="11" idx="2"/>
            <a:endCxn id="12" idx="0"/>
          </p:cNvCxnSpPr>
          <p:nvPr/>
        </p:nvCxnSpPr>
        <p:spPr>
          <a:xfrm>
            <a:off x="5675086" y="2743199"/>
            <a:ext cx="0" cy="13674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E120332-6E2D-4553-A59A-DD7D868E6B72}"/>
              </a:ext>
            </a:extLst>
          </p:cNvPr>
          <p:cNvCxnSpPr>
            <a:cxnSpLocks/>
            <a:stCxn id="11" idx="2"/>
            <a:endCxn id="13" idx="0"/>
          </p:cNvCxnSpPr>
          <p:nvPr/>
        </p:nvCxnSpPr>
        <p:spPr>
          <a:xfrm flipH="1">
            <a:off x="3722915" y="2743199"/>
            <a:ext cx="1952171" cy="13674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DCD6DFE-5EB5-42C3-A093-E32356B1779A}"/>
              </a:ext>
            </a:extLst>
          </p:cNvPr>
          <p:cNvCxnSpPr>
            <a:cxnSpLocks/>
            <a:stCxn id="11" idx="2"/>
            <a:endCxn id="14" idx="0"/>
          </p:cNvCxnSpPr>
          <p:nvPr/>
        </p:nvCxnSpPr>
        <p:spPr>
          <a:xfrm>
            <a:off x="5675086" y="2743199"/>
            <a:ext cx="1952171" cy="13674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1A76AE5-3D70-4600-B241-763C12731D8B}"/>
              </a:ext>
            </a:extLst>
          </p:cNvPr>
          <p:cNvSpPr txBox="1"/>
          <p:nvPr/>
        </p:nvSpPr>
        <p:spPr>
          <a:xfrm>
            <a:off x="6458857" y="2002095"/>
            <a:ext cx="2367315" cy="646331"/>
          </a:xfrm>
          <a:prstGeom prst="rect">
            <a:avLst/>
          </a:prstGeom>
          <a:noFill/>
        </p:spPr>
        <p:txBody>
          <a:bodyPr wrap="none" rtlCol="0">
            <a:spAutoFit/>
          </a:bodyPr>
          <a:lstStyle/>
          <a:p>
            <a:r>
              <a:rPr lang="en-ID" b="1"/>
              <a:t>abstract</a:t>
            </a:r>
          </a:p>
          <a:p>
            <a:r>
              <a:rPr lang="en-ID" b="1"/>
              <a:t>Abstract: makeSound()</a:t>
            </a:r>
          </a:p>
        </p:txBody>
      </p:sp>
      <p:sp>
        <p:nvSpPr>
          <p:cNvPr id="19" name="TextBox 18">
            <a:extLst>
              <a:ext uri="{FF2B5EF4-FFF2-40B4-BE49-F238E27FC236}">
                <a16:creationId xmlns:a16="http://schemas.microsoft.com/office/drawing/2014/main" id="{14916A1B-496D-451D-9880-C9F8CDF6DD3E}"/>
              </a:ext>
            </a:extLst>
          </p:cNvPr>
          <p:cNvSpPr txBox="1"/>
          <p:nvPr/>
        </p:nvSpPr>
        <p:spPr>
          <a:xfrm>
            <a:off x="3024230" y="4836316"/>
            <a:ext cx="1397370" cy="369332"/>
          </a:xfrm>
          <a:prstGeom prst="rect">
            <a:avLst/>
          </a:prstGeom>
          <a:noFill/>
        </p:spPr>
        <p:txBody>
          <a:bodyPr wrap="none" rtlCol="0">
            <a:spAutoFit/>
          </a:bodyPr>
          <a:lstStyle/>
          <a:p>
            <a:r>
              <a:rPr lang="en-ID" b="1"/>
              <a:t>non-abstract</a:t>
            </a:r>
          </a:p>
        </p:txBody>
      </p:sp>
      <p:sp>
        <p:nvSpPr>
          <p:cNvPr id="20" name="TextBox 19">
            <a:extLst>
              <a:ext uri="{FF2B5EF4-FFF2-40B4-BE49-F238E27FC236}">
                <a16:creationId xmlns:a16="http://schemas.microsoft.com/office/drawing/2014/main" id="{D8DF1830-DF06-4AA0-BD71-743C739C35C6}"/>
              </a:ext>
            </a:extLst>
          </p:cNvPr>
          <p:cNvSpPr txBox="1"/>
          <p:nvPr/>
        </p:nvSpPr>
        <p:spPr>
          <a:xfrm>
            <a:off x="4933858" y="4836316"/>
            <a:ext cx="1397370" cy="369332"/>
          </a:xfrm>
          <a:prstGeom prst="rect">
            <a:avLst/>
          </a:prstGeom>
          <a:noFill/>
        </p:spPr>
        <p:txBody>
          <a:bodyPr wrap="none" rtlCol="0">
            <a:spAutoFit/>
          </a:bodyPr>
          <a:lstStyle/>
          <a:p>
            <a:r>
              <a:rPr lang="en-ID" b="1"/>
              <a:t>non-abstract</a:t>
            </a:r>
          </a:p>
        </p:txBody>
      </p:sp>
      <p:sp>
        <p:nvSpPr>
          <p:cNvPr id="21" name="TextBox 20">
            <a:extLst>
              <a:ext uri="{FF2B5EF4-FFF2-40B4-BE49-F238E27FC236}">
                <a16:creationId xmlns:a16="http://schemas.microsoft.com/office/drawing/2014/main" id="{DB21B2E4-7C09-497C-BFCA-CF5A8F6E600D}"/>
              </a:ext>
            </a:extLst>
          </p:cNvPr>
          <p:cNvSpPr txBox="1"/>
          <p:nvPr/>
        </p:nvSpPr>
        <p:spPr>
          <a:xfrm>
            <a:off x="6928572" y="4836316"/>
            <a:ext cx="1397370" cy="369332"/>
          </a:xfrm>
          <a:prstGeom prst="rect">
            <a:avLst/>
          </a:prstGeom>
          <a:noFill/>
        </p:spPr>
        <p:txBody>
          <a:bodyPr wrap="none" rtlCol="0">
            <a:spAutoFit/>
          </a:bodyPr>
          <a:lstStyle/>
          <a:p>
            <a:r>
              <a:rPr lang="en-ID" b="1"/>
              <a:t>non-abstract</a:t>
            </a:r>
          </a:p>
        </p:txBody>
      </p:sp>
    </p:spTree>
    <p:extLst>
      <p:ext uri="{BB962C8B-B14F-4D97-AF65-F5344CB8AC3E}">
        <p14:creationId xmlns:p14="http://schemas.microsoft.com/office/powerpoint/2010/main" val="2122283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C98EA-5873-43E3-AD98-A7BC4BA1FF63}"/>
              </a:ext>
            </a:extLst>
          </p:cNvPr>
          <p:cNvSpPr>
            <a:spLocks noGrp="1"/>
          </p:cNvSpPr>
          <p:nvPr>
            <p:ph type="title"/>
          </p:nvPr>
        </p:nvSpPr>
        <p:spPr/>
        <p:txBody>
          <a:bodyPr/>
          <a:lstStyle/>
          <a:p>
            <a:r>
              <a:rPr lang="en-ID"/>
              <a:t>Quiz time: Difference between nonabstract and abstract classes?</a:t>
            </a:r>
          </a:p>
        </p:txBody>
      </p:sp>
      <p:sp>
        <p:nvSpPr>
          <p:cNvPr id="4" name="Slide Number Placeholder 3">
            <a:extLst>
              <a:ext uri="{FF2B5EF4-FFF2-40B4-BE49-F238E27FC236}">
                <a16:creationId xmlns:a16="http://schemas.microsoft.com/office/drawing/2014/main" id="{CE2EC0FB-57BC-4953-B7AA-C70301EAE885}"/>
              </a:ext>
            </a:extLst>
          </p:cNvPr>
          <p:cNvSpPr>
            <a:spLocks noGrp="1"/>
          </p:cNvSpPr>
          <p:nvPr>
            <p:ph type="sldNum" sz="quarter" idx="12"/>
          </p:nvPr>
        </p:nvSpPr>
        <p:spPr/>
        <p:txBody>
          <a:bodyPr/>
          <a:lstStyle/>
          <a:p>
            <a:fld id="{B9F60111-A065-4401-9C4A-F47A749BAEFB}" type="slidenum">
              <a:rPr lang="en-ID" smtClean="0"/>
              <a:t>11</a:t>
            </a:fld>
            <a:endParaRPr lang="en-ID"/>
          </a:p>
        </p:txBody>
      </p:sp>
    </p:spTree>
    <p:extLst>
      <p:ext uri="{BB962C8B-B14F-4D97-AF65-F5344CB8AC3E}">
        <p14:creationId xmlns:p14="http://schemas.microsoft.com/office/powerpoint/2010/main" val="1335989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C98EA-5873-43E3-AD98-A7BC4BA1FF63}"/>
              </a:ext>
            </a:extLst>
          </p:cNvPr>
          <p:cNvSpPr>
            <a:spLocks noGrp="1"/>
          </p:cNvSpPr>
          <p:nvPr>
            <p:ph type="title"/>
          </p:nvPr>
        </p:nvSpPr>
        <p:spPr/>
        <p:txBody>
          <a:bodyPr/>
          <a:lstStyle/>
          <a:p>
            <a:r>
              <a:rPr lang="en-ID"/>
              <a:t>Quiz time: Difference between nonabstract and abstract classes?</a:t>
            </a:r>
          </a:p>
        </p:txBody>
      </p:sp>
      <p:sp>
        <p:nvSpPr>
          <p:cNvPr id="4" name="Slide Number Placeholder 3">
            <a:extLst>
              <a:ext uri="{FF2B5EF4-FFF2-40B4-BE49-F238E27FC236}">
                <a16:creationId xmlns:a16="http://schemas.microsoft.com/office/drawing/2014/main" id="{CE2EC0FB-57BC-4953-B7AA-C70301EAE885}"/>
              </a:ext>
            </a:extLst>
          </p:cNvPr>
          <p:cNvSpPr>
            <a:spLocks noGrp="1"/>
          </p:cNvSpPr>
          <p:nvPr>
            <p:ph type="sldNum" sz="quarter" idx="12"/>
          </p:nvPr>
        </p:nvSpPr>
        <p:spPr/>
        <p:txBody>
          <a:bodyPr/>
          <a:lstStyle/>
          <a:p>
            <a:fld id="{B9F60111-A065-4401-9C4A-F47A749BAEFB}" type="slidenum">
              <a:rPr lang="en-ID" smtClean="0"/>
              <a:t>12</a:t>
            </a:fld>
            <a:endParaRPr lang="en-ID"/>
          </a:p>
        </p:txBody>
      </p:sp>
      <p:sp>
        <p:nvSpPr>
          <p:cNvPr id="3" name="Rectangle 2">
            <a:extLst>
              <a:ext uri="{FF2B5EF4-FFF2-40B4-BE49-F238E27FC236}">
                <a16:creationId xmlns:a16="http://schemas.microsoft.com/office/drawing/2014/main" id="{D3F8CB29-2E39-4EB5-8D43-A2B700D8E76F}"/>
              </a:ext>
            </a:extLst>
          </p:cNvPr>
          <p:cNvSpPr/>
          <p:nvPr/>
        </p:nvSpPr>
        <p:spPr>
          <a:xfrm>
            <a:off x="1013926" y="2250338"/>
            <a:ext cx="10515600" cy="2062103"/>
          </a:xfrm>
          <a:prstGeom prst="rect">
            <a:avLst/>
          </a:prstGeom>
        </p:spPr>
        <p:txBody>
          <a:bodyPr wrap="square">
            <a:spAutoFit/>
          </a:bodyPr>
          <a:lstStyle/>
          <a:p>
            <a:r>
              <a:rPr lang="en-ID" sz="3200"/>
              <a:t>- Nonabstract classes can be instantiated, while abstract cannot.</a:t>
            </a:r>
          </a:p>
          <a:p>
            <a:r>
              <a:rPr lang="en-ID" sz="3200"/>
              <a:t>- Nonabstract classes cannot enforce subclasses to implement (abstract) methods, while abstract can.</a:t>
            </a:r>
          </a:p>
        </p:txBody>
      </p:sp>
    </p:spTree>
    <p:extLst>
      <p:ext uri="{BB962C8B-B14F-4D97-AF65-F5344CB8AC3E}">
        <p14:creationId xmlns:p14="http://schemas.microsoft.com/office/powerpoint/2010/main" val="3617111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wo cacti on orange and black pots">
            <a:extLst>
              <a:ext uri="{FF2B5EF4-FFF2-40B4-BE49-F238E27FC236}">
                <a16:creationId xmlns:a16="http://schemas.microsoft.com/office/drawing/2014/main" id="{B3A7D93F-5568-4779-9724-612E0CF3C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8990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6616674-889E-4A95-90AF-2B6563B35E30}"/>
              </a:ext>
            </a:extLst>
          </p:cNvPr>
          <p:cNvSpPr>
            <a:spLocks noGrp="1"/>
          </p:cNvSpPr>
          <p:nvPr>
            <p:ph type="sldNum" sz="quarter" idx="12"/>
          </p:nvPr>
        </p:nvSpPr>
        <p:spPr/>
        <p:txBody>
          <a:bodyPr/>
          <a:lstStyle/>
          <a:p>
            <a:fld id="{B9F60111-A065-4401-9C4A-F47A749BAEFB}" type="slidenum">
              <a:rPr lang="en-ID" smtClean="0"/>
              <a:t>13</a:t>
            </a:fld>
            <a:endParaRPr lang="en-ID"/>
          </a:p>
        </p:txBody>
      </p:sp>
      <p:sp>
        <p:nvSpPr>
          <p:cNvPr id="2" name="Title 1">
            <a:extLst>
              <a:ext uri="{FF2B5EF4-FFF2-40B4-BE49-F238E27FC236}">
                <a16:creationId xmlns:a16="http://schemas.microsoft.com/office/drawing/2014/main" id="{F90139AC-4DE2-4806-87C5-619610DF2864}"/>
              </a:ext>
            </a:extLst>
          </p:cNvPr>
          <p:cNvSpPr>
            <a:spLocks noGrp="1"/>
          </p:cNvSpPr>
          <p:nvPr>
            <p:ph type="title"/>
          </p:nvPr>
        </p:nvSpPr>
        <p:spPr>
          <a:xfrm>
            <a:off x="4899025" y="5569013"/>
            <a:ext cx="7292975" cy="1325563"/>
          </a:xfrm>
          <a:solidFill>
            <a:schemeClr val="accent4">
              <a:lumMod val="60000"/>
              <a:lumOff val="40000"/>
            </a:schemeClr>
          </a:solidFill>
        </p:spPr>
        <p:txBody>
          <a:bodyPr/>
          <a:lstStyle/>
          <a:p>
            <a:r>
              <a:rPr lang="en-ID">
                <a:latin typeface="Bahnschrift" panose="020B0502040204020203" pitchFamily="34" charset="0"/>
              </a:rPr>
              <a:t> Interfaces</a:t>
            </a:r>
          </a:p>
        </p:txBody>
      </p:sp>
    </p:spTree>
    <p:extLst>
      <p:ext uri="{BB962C8B-B14F-4D97-AF65-F5344CB8AC3E}">
        <p14:creationId xmlns:p14="http://schemas.microsoft.com/office/powerpoint/2010/main" val="1552295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CAFE9-DD63-40C1-A718-2BCE8C73AD84}"/>
              </a:ext>
            </a:extLst>
          </p:cNvPr>
          <p:cNvSpPr>
            <a:spLocks noGrp="1"/>
          </p:cNvSpPr>
          <p:nvPr>
            <p:ph type="title"/>
          </p:nvPr>
        </p:nvSpPr>
        <p:spPr/>
        <p:txBody>
          <a:bodyPr/>
          <a:lstStyle/>
          <a:p>
            <a:r>
              <a:rPr lang="en-ID"/>
              <a:t>Interfaces</a:t>
            </a:r>
          </a:p>
        </p:txBody>
      </p:sp>
      <p:sp>
        <p:nvSpPr>
          <p:cNvPr id="3" name="Content Placeholder 2">
            <a:extLst>
              <a:ext uri="{FF2B5EF4-FFF2-40B4-BE49-F238E27FC236}">
                <a16:creationId xmlns:a16="http://schemas.microsoft.com/office/drawing/2014/main" id="{1AD5BE09-9DC6-41E7-AD41-0489D241CB12}"/>
              </a:ext>
            </a:extLst>
          </p:cNvPr>
          <p:cNvSpPr>
            <a:spLocks noGrp="1"/>
          </p:cNvSpPr>
          <p:nvPr>
            <p:ph idx="1"/>
          </p:nvPr>
        </p:nvSpPr>
        <p:spPr>
          <a:xfrm>
            <a:off x="838200" y="1825625"/>
            <a:ext cx="10774680" cy="4667250"/>
          </a:xfrm>
        </p:spPr>
        <p:txBody>
          <a:bodyPr>
            <a:normAutofit fontScale="92500" lnSpcReduction="10000"/>
          </a:bodyPr>
          <a:lstStyle/>
          <a:p>
            <a:r>
              <a:rPr lang="en-ID"/>
              <a:t>Interfaces define a contract:</a:t>
            </a:r>
            <a:br>
              <a:rPr lang="en-ID"/>
            </a:br>
            <a:r>
              <a:rPr lang="en-ID"/>
              <a:t>What a class can do, but (generally) not the how</a:t>
            </a:r>
          </a:p>
          <a:p>
            <a:r>
              <a:rPr lang="en-ID"/>
              <a:t>As opposed to (abstract) classes, a class may "extends" </a:t>
            </a:r>
            <a:br>
              <a:rPr lang="en-ID"/>
            </a:br>
            <a:r>
              <a:rPr lang="en-ID"/>
              <a:t>multiple interfaces. Well, </a:t>
            </a:r>
            <a:r>
              <a:rPr lang="en-ID" b="1">
                <a:solidFill>
                  <a:schemeClr val="accent1"/>
                </a:solidFill>
              </a:rPr>
              <a:t>it is now called "implements",</a:t>
            </a:r>
            <a:r>
              <a:rPr lang="en-ID"/>
              <a:t> not "extends".</a:t>
            </a:r>
          </a:p>
          <a:p>
            <a:r>
              <a:rPr lang="en-ID"/>
              <a:t>Methods in interfaces are implicitly abstract and public.</a:t>
            </a:r>
          </a:p>
          <a:p>
            <a:r>
              <a:rPr lang="en-ID"/>
              <a:t>Interfaces </a:t>
            </a:r>
            <a:r>
              <a:rPr lang="en-ID" b="1">
                <a:solidFill>
                  <a:srgbClr val="FF0000"/>
                </a:solidFill>
              </a:rPr>
              <a:t>cannot</a:t>
            </a:r>
            <a:r>
              <a:rPr lang="en-ID"/>
              <a:t> have constructors.</a:t>
            </a:r>
          </a:p>
          <a:p>
            <a:r>
              <a:rPr lang="en-ID"/>
              <a:t>Interfaces are like features, for example, you can add features </a:t>
            </a:r>
            <a:br>
              <a:rPr lang="en-ID"/>
            </a:br>
            <a:r>
              <a:rPr lang="en-ID"/>
              <a:t>to your smartphone, like GPS-featured and radio-featured.</a:t>
            </a:r>
          </a:p>
          <a:p>
            <a:r>
              <a:rPr lang="en-ID"/>
              <a:t>Similarly, Rentable could be an interface for Car, and Book; and </a:t>
            </a:r>
            <a:br>
              <a:rPr lang="en-ID"/>
            </a:br>
            <a:r>
              <a:rPr lang="en-ID"/>
              <a:t>Edible could be an interface for Mushroom, and Chicken.</a:t>
            </a:r>
          </a:p>
          <a:p>
            <a:r>
              <a:rPr lang="en-ID"/>
              <a:t>Observe that the classes implementing an inteface could be totally different.</a:t>
            </a:r>
          </a:p>
        </p:txBody>
      </p:sp>
      <p:sp>
        <p:nvSpPr>
          <p:cNvPr id="4" name="Slide Number Placeholder 3">
            <a:extLst>
              <a:ext uri="{FF2B5EF4-FFF2-40B4-BE49-F238E27FC236}">
                <a16:creationId xmlns:a16="http://schemas.microsoft.com/office/drawing/2014/main" id="{F65C8CAC-F13F-41C4-AAA5-AE0F9928C89A}"/>
              </a:ext>
            </a:extLst>
          </p:cNvPr>
          <p:cNvSpPr>
            <a:spLocks noGrp="1"/>
          </p:cNvSpPr>
          <p:nvPr>
            <p:ph type="sldNum" sz="quarter" idx="12"/>
          </p:nvPr>
        </p:nvSpPr>
        <p:spPr/>
        <p:txBody>
          <a:bodyPr/>
          <a:lstStyle/>
          <a:p>
            <a:fld id="{B9F60111-A065-4401-9C4A-F47A749BAEFB}" type="slidenum">
              <a:rPr lang="en-ID" smtClean="0"/>
              <a:t>14</a:t>
            </a:fld>
            <a:endParaRPr lang="en-ID"/>
          </a:p>
        </p:txBody>
      </p:sp>
    </p:spTree>
    <p:extLst>
      <p:ext uri="{BB962C8B-B14F-4D97-AF65-F5344CB8AC3E}">
        <p14:creationId xmlns:p14="http://schemas.microsoft.com/office/powerpoint/2010/main" val="517051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C98EA-5873-43E3-AD98-A7BC4BA1FF63}"/>
              </a:ext>
            </a:extLst>
          </p:cNvPr>
          <p:cNvSpPr>
            <a:spLocks noGrp="1"/>
          </p:cNvSpPr>
          <p:nvPr>
            <p:ph type="title"/>
          </p:nvPr>
        </p:nvSpPr>
        <p:spPr>
          <a:xfrm>
            <a:off x="838200" y="-376682"/>
            <a:ext cx="10515600" cy="1325563"/>
          </a:xfrm>
        </p:spPr>
        <p:txBody>
          <a:bodyPr/>
          <a:lstStyle/>
          <a:p>
            <a:r>
              <a:rPr lang="en-ID"/>
              <a:t>Interfaces for Cellphone</a:t>
            </a:r>
          </a:p>
        </p:txBody>
      </p:sp>
      <p:sp>
        <p:nvSpPr>
          <p:cNvPr id="4" name="Slide Number Placeholder 3">
            <a:extLst>
              <a:ext uri="{FF2B5EF4-FFF2-40B4-BE49-F238E27FC236}">
                <a16:creationId xmlns:a16="http://schemas.microsoft.com/office/drawing/2014/main" id="{CE2EC0FB-57BC-4953-B7AA-C70301EAE885}"/>
              </a:ext>
            </a:extLst>
          </p:cNvPr>
          <p:cNvSpPr>
            <a:spLocks noGrp="1"/>
          </p:cNvSpPr>
          <p:nvPr>
            <p:ph type="sldNum" sz="quarter" idx="12"/>
          </p:nvPr>
        </p:nvSpPr>
        <p:spPr/>
        <p:txBody>
          <a:bodyPr/>
          <a:lstStyle/>
          <a:p>
            <a:fld id="{B9F60111-A065-4401-9C4A-F47A749BAEFB}" type="slidenum">
              <a:rPr lang="en-ID" smtClean="0"/>
              <a:t>15</a:t>
            </a:fld>
            <a:endParaRPr lang="en-ID"/>
          </a:p>
        </p:txBody>
      </p:sp>
      <p:sp>
        <p:nvSpPr>
          <p:cNvPr id="14" name="Rectangle 13">
            <a:extLst>
              <a:ext uri="{FF2B5EF4-FFF2-40B4-BE49-F238E27FC236}">
                <a16:creationId xmlns:a16="http://schemas.microsoft.com/office/drawing/2014/main" id="{6824425E-E667-4E44-8840-2635D3BE7FA0}"/>
              </a:ext>
            </a:extLst>
          </p:cNvPr>
          <p:cNvSpPr/>
          <p:nvPr/>
        </p:nvSpPr>
        <p:spPr>
          <a:xfrm>
            <a:off x="851991" y="578930"/>
            <a:ext cx="10193379" cy="6247864"/>
          </a:xfrm>
          <a:prstGeom prst="rect">
            <a:avLst/>
          </a:prstGeom>
          <a:solidFill>
            <a:schemeClr val="accent4">
              <a:lumMod val="20000"/>
              <a:lumOff val="80000"/>
            </a:schemeClr>
          </a:solidFill>
        </p:spPr>
        <p:txBody>
          <a:bodyPr wrap="square">
            <a:spAutoFit/>
          </a:bodyPr>
          <a:lstStyle/>
          <a:p>
            <a:r>
              <a:rPr lang="en-ID" sz="2000">
                <a:latin typeface="Consolas" panose="020B0609020204030204" pitchFamily="49" charset="0"/>
              </a:rPr>
              <a:t>public interface GPSEnabled { // put in separate source code</a:t>
            </a:r>
          </a:p>
          <a:p>
            <a:r>
              <a:rPr lang="en-ID" sz="2000">
                <a:latin typeface="Consolas" panose="020B0609020204030204" pitchFamily="49" charset="0"/>
              </a:rPr>
              <a:t>    public void printLocation();</a:t>
            </a:r>
          </a:p>
          <a:p>
            <a:r>
              <a:rPr lang="en-ID" sz="2000">
                <a:latin typeface="Consolas" panose="020B0609020204030204" pitchFamily="49" charset="0"/>
              </a:rPr>
              <a:t>}</a:t>
            </a:r>
          </a:p>
          <a:p>
            <a:endParaRPr lang="en-ID" sz="2000">
              <a:latin typeface="Consolas" panose="020B0609020204030204" pitchFamily="49" charset="0"/>
            </a:endParaRPr>
          </a:p>
          <a:p>
            <a:r>
              <a:rPr lang="en-ID" sz="2000">
                <a:latin typeface="Consolas" panose="020B0609020204030204" pitchFamily="49" charset="0"/>
              </a:rPr>
              <a:t>public interface RadioEnabled { // put in separate source code</a:t>
            </a:r>
          </a:p>
          <a:p>
            <a:r>
              <a:rPr lang="en-ID" sz="2000">
                <a:latin typeface="Consolas" panose="020B0609020204030204" pitchFamily="49" charset="0"/>
              </a:rPr>
              <a:t>    public void startRadio();</a:t>
            </a:r>
          </a:p>
          <a:p>
            <a:r>
              <a:rPr lang="en-ID" sz="2000">
                <a:latin typeface="Consolas" panose="020B0609020204030204" pitchFamily="49" charset="0"/>
              </a:rPr>
              <a:t>    public void stopRadio();</a:t>
            </a:r>
          </a:p>
          <a:p>
            <a:r>
              <a:rPr lang="en-ID" sz="2000">
                <a:latin typeface="Consolas" panose="020B0609020204030204" pitchFamily="49" charset="0"/>
              </a:rPr>
              <a:t>}</a:t>
            </a:r>
            <a:br>
              <a:rPr lang="en-ID" sz="2000">
                <a:latin typeface="Consolas" panose="020B0609020204030204" pitchFamily="49" charset="0"/>
              </a:rPr>
            </a:br>
            <a:endParaRPr lang="en-ID" sz="2000">
              <a:latin typeface="Consolas" panose="020B0609020204030204" pitchFamily="49" charset="0"/>
            </a:endParaRPr>
          </a:p>
          <a:p>
            <a:r>
              <a:rPr lang="en-ID" sz="2000">
                <a:latin typeface="Consolas" panose="020B0609020204030204" pitchFamily="49" charset="0"/>
              </a:rPr>
              <a:t>// put in separate source code</a:t>
            </a:r>
          </a:p>
          <a:p>
            <a:r>
              <a:rPr lang="en-ID" sz="2000">
                <a:latin typeface="Consolas" panose="020B0609020204030204" pitchFamily="49" charset="0"/>
              </a:rPr>
              <a:t>public class Cellphone implements GPSEnabled, RadioEnabled {</a:t>
            </a:r>
          </a:p>
          <a:p>
            <a:r>
              <a:rPr lang="en-ID" sz="2000">
                <a:latin typeface="Consolas" panose="020B0609020204030204" pitchFamily="49" charset="0"/>
              </a:rPr>
              <a:t>    public void printLocation() {</a:t>
            </a:r>
          </a:p>
          <a:p>
            <a:r>
              <a:rPr lang="en-ID" sz="2000">
                <a:latin typeface="Consolas" panose="020B0609020204030204" pitchFamily="49" charset="0"/>
              </a:rPr>
              <a:t>      System.out.println("Location");</a:t>
            </a:r>
          </a:p>
          <a:p>
            <a:r>
              <a:rPr lang="en-ID" sz="2000">
                <a:latin typeface="Consolas" panose="020B0609020204030204" pitchFamily="49" charset="0"/>
              </a:rPr>
              <a:t>    }</a:t>
            </a:r>
          </a:p>
          <a:p>
            <a:r>
              <a:rPr lang="en-ID" sz="2000">
                <a:latin typeface="Consolas" panose="020B0609020204030204" pitchFamily="49" charset="0"/>
              </a:rPr>
              <a:t>    public void startRadio() {</a:t>
            </a:r>
          </a:p>
          <a:p>
            <a:r>
              <a:rPr lang="en-ID" sz="2000">
                <a:latin typeface="Consolas" panose="020B0609020204030204" pitchFamily="49" charset="0"/>
              </a:rPr>
              <a:t>      System.out.println("Radio is ON!");</a:t>
            </a:r>
          </a:p>
          <a:p>
            <a:r>
              <a:rPr lang="en-ID" sz="2000">
                <a:latin typeface="Consolas" panose="020B0609020204030204" pitchFamily="49" charset="0"/>
              </a:rPr>
              <a:t>    }</a:t>
            </a:r>
          </a:p>
          <a:p>
            <a:r>
              <a:rPr lang="en-ID" sz="2000">
                <a:latin typeface="Consolas" panose="020B0609020204030204" pitchFamily="49" charset="0"/>
              </a:rPr>
              <a:t>    public void stopRadio() {</a:t>
            </a:r>
          </a:p>
          <a:p>
            <a:r>
              <a:rPr lang="en-ID" sz="2000">
                <a:latin typeface="Consolas" panose="020B0609020204030204" pitchFamily="49" charset="0"/>
              </a:rPr>
              <a:t>      System.out.println("Radio is OFF!");</a:t>
            </a:r>
          </a:p>
          <a:p>
            <a:r>
              <a:rPr lang="en-ID" sz="2000">
                <a:latin typeface="Consolas" panose="020B0609020204030204" pitchFamily="49" charset="0"/>
              </a:rPr>
              <a:t>    } }</a:t>
            </a:r>
          </a:p>
        </p:txBody>
      </p:sp>
    </p:spTree>
    <p:extLst>
      <p:ext uri="{BB962C8B-B14F-4D97-AF65-F5344CB8AC3E}">
        <p14:creationId xmlns:p14="http://schemas.microsoft.com/office/powerpoint/2010/main" val="1122508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C98EA-5873-43E3-AD98-A7BC4BA1FF63}"/>
              </a:ext>
            </a:extLst>
          </p:cNvPr>
          <p:cNvSpPr>
            <a:spLocks noGrp="1"/>
          </p:cNvSpPr>
          <p:nvPr>
            <p:ph type="title"/>
          </p:nvPr>
        </p:nvSpPr>
        <p:spPr>
          <a:xfrm>
            <a:off x="838200" y="-376682"/>
            <a:ext cx="10515600" cy="1325563"/>
          </a:xfrm>
        </p:spPr>
        <p:txBody>
          <a:bodyPr/>
          <a:lstStyle/>
          <a:p>
            <a:r>
              <a:rPr lang="en-ID"/>
              <a:t>Quiz time: What is the output?</a:t>
            </a:r>
          </a:p>
        </p:txBody>
      </p:sp>
      <p:sp>
        <p:nvSpPr>
          <p:cNvPr id="4" name="Slide Number Placeholder 3">
            <a:extLst>
              <a:ext uri="{FF2B5EF4-FFF2-40B4-BE49-F238E27FC236}">
                <a16:creationId xmlns:a16="http://schemas.microsoft.com/office/drawing/2014/main" id="{CE2EC0FB-57BC-4953-B7AA-C70301EAE885}"/>
              </a:ext>
            </a:extLst>
          </p:cNvPr>
          <p:cNvSpPr>
            <a:spLocks noGrp="1"/>
          </p:cNvSpPr>
          <p:nvPr>
            <p:ph type="sldNum" sz="quarter" idx="12"/>
          </p:nvPr>
        </p:nvSpPr>
        <p:spPr/>
        <p:txBody>
          <a:bodyPr/>
          <a:lstStyle/>
          <a:p>
            <a:fld id="{B9F60111-A065-4401-9C4A-F47A749BAEFB}" type="slidenum">
              <a:rPr lang="en-ID" smtClean="0"/>
              <a:t>16</a:t>
            </a:fld>
            <a:endParaRPr lang="en-ID"/>
          </a:p>
        </p:txBody>
      </p:sp>
      <p:sp>
        <p:nvSpPr>
          <p:cNvPr id="14" name="Rectangle 13">
            <a:extLst>
              <a:ext uri="{FF2B5EF4-FFF2-40B4-BE49-F238E27FC236}">
                <a16:creationId xmlns:a16="http://schemas.microsoft.com/office/drawing/2014/main" id="{6824425E-E667-4E44-8840-2635D3BE7FA0}"/>
              </a:ext>
            </a:extLst>
          </p:cNvPr>
          <p:cNvSpPr/>
          <p:nvPr/>
        </p:nvSpPr>
        <p:spPr>
          <a:xfrm>
            <a:off x="851991" y="578930"/>
            <a:ext cx="10193379" cy="4832092"/>
          </a:xfrm>
          <a:prstGeom prst="rect">
            <a:avLst/>
          </a:prstGeom>
          <a:solidFill>
            <a:schemeClr val="accent4">
              <a:lumMod val="20000"/>
              <a:lumOff val="80000"/>
            </a:schemeClr>
          </a:solidFill>
        </p:spPr>
        <p:txBody>
          <a:bodyPr wrap="square">
            <a:spAutoFit/>
          </a:bodyPr>
          <a:lstStyle/>
          <a:p>
            <a:r>
              <a:rPr lang="en-ID" sz="2800">
                <a:latin typeface="Consolas" panose="020B0609020204030204" pitchFamily="49" charset="0"/>
              </a:rPr>
              <a:t>	// .. put inside Cellphone.java</a:t>
            </a:r>
          </a:p>
          <a:p>
            <a:r>
              <a:rPr lang="en-ID" sz="2800">
                <a:latin typeface="Consolas" panose="020B0609020204030204" pitchFamily="49" charset="0"/>
              </a:rPr>
              <a:t>	public static void main(String[] args) {</a:t>
            </a:r>
          </a:p>
          <a:p>
            <a:r>
              <a:rPr lang="en-ID" sz="2800">
                <a:latin typeface="Consolas" panose="020B0609020204030204" pitchFamily="49" charset="0"/>
              </a:rPr>
              <a:t>		</a:t>
            </a:r>
          </a:p>
          <a:p>
            <a:r>
              <a:rPr lang="en-ID" sz="2800">
                <a:latin typeface="Consolas" panose="020B0609020204030204" pitchFamily="49" charset="0"/>
              </a:rPr>
              <a:t>		Cellphone ciaoMi = new Cellphone();</a:t>
            </a:r>
          </a:p>
          <a:p>
            <a:r>
              <a:rPr lang="en-ID" sz="2800">
                <a:latin typeface="Consolas" panose="020B0609020204030204" pitchFamily="49" charset="0"/>
              </a:rPr>
              <a:t>		ciaoMi.printLocation();</a:t>
            </a:r>
          </a:p>
          <a:p>
            <a:r>
              <a:rPr lang="en-ID" sz="2800">
                <a:latin typeface="Consolas" panose="020B0609020204030204" pitchFamily="49" charset="0"/>
              </a:rPr>
              <a:t>		ciaoMi.startRadio();</a:t>
            </a:r>
          </a:p>
          <a:p>
            <a:r>
              <a:rPr lang="en-ID" sz="2800">
                <a:latin typeface="Consolas" panose="020B0609020204030204" pitchFamily="49" charset="0"/>
              </a:rPr>
              <a:t>		GPSEnabled samsu = new Cellphone();</a:t>
            </a:r>
          </a:p>
          <a:p>
            <a:r>
              <a:rPr lang="en-ID" sz="2800">
                <a:latin typeface="Consolas" panose="020B0609020204030204" pitchFamily="49" charset="0"/>
              </a:rPr>
              <a:t>		samsu.printLocation();</a:t>
            </a:r>
          </a:p>
          <a:p>
            <a:r>
              <a:rPr lang="en-ID" sz="2800">
                <a:latin typeface="Consolas" panose="020B0609020204030204" pitchFamily="49" charset="0"/>
              </a:rPr>
              <a:t>		samsu.startRadio();	</a:t>
            </a:r>
            <a:br>
              <a:rPr lang="en-ID" sz="2800">
                <a:latin typeface="Consolas" panose="020B0609020204030204" pitchFamily="49" charset="0"/>
              </a:rPr>
            </a:br>
            <a:endParaRPr lang="en-ID" sz="2800">
              <a:latin typeface="Consolas" panose="020B0609020204030204" pitchFamily="49" charset="0"/>
            </a:endParaRPr>
          </a:p>
          <a:p>
            <a:r>
              <a:rPr lang="en-ID" sz="2800">
                <a:latin typeface="Consolas" panose="020B0609020204030204" pitchFamily="49" charset="0"/>
              </a:rPr>
              <a:t>	}</a:t>
            </a:r>
          </a:p>
        </p:txBody>
      </p:sp>
    </p:spTree>
    <p:extLst>
      <p:ext uri="{BB962C8B-B14F-4D97-AF65-F5344CB8AC3E}">
        <p14:creationId xmlns:p14="http://schemas.microsoft.com/office/powerpoint/2010/main" val="162800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C98EA-5873-43E3-AD98-A7BC4BA1FF63}"/>
              </a:ext>
            </a:extLst>
          </p:cNvPr>
          <p:cNvSpPr>
            <a:spLocks noGrp="1"/>
          </p:cNvSpPr>
          <p:nvPr>
            <p:ph type="title"/>
          </p:nvPr>
        </p:nvSpPr>
        <p:spPr>
          <a:xfrm>
            <a:off x="838200" y="0"/>
            <a:ext cx="10515600" cy="1325563"/>
          </a:xfrm>
        </p:spPr>
        <p:txBody>
          <a:bodyPr/>
          <a:lstStyle/>
          <a:p>
            <a:r>
              <a:rPr lang="en-ID"/>
              <a:t>Quiz time</a:t>
            </a:r>
          </a:p>
        </p:txBody>
      </p:sp>
      <p:sp>
        <p:nvSpPr>
          <p:cNvPr id="4" name="Slide Number Placeholder 3">
            <a:extLst>
              <a:ext uri="{FF2B5EF4-FFF2-40B4-BE49-F238E27FC236}">
                <a16:creationId xmlns:a16="http://schemas.microsoft.com/office/drawing/2014/main" id="{CE2EC0FB-57BC-4953-B7AA-C70301EAE885}"/>
              </a:ext>
            </a:extLst>
          </p:cNvPr>
          <p:cNvSpPr>
            <a:spLocks noGrp="1"/>
          </p:cNvSpPr>
          <p:nvPr>
            <p:ph type="sldNum" sz="quarter" idx="12"/>
          </p:nvPr>
        </p:nvSpPr>
        <p:spPr/>
        <p:txBody>
          <a:bodyPr/>
          <a:lstStyle/>
          <a:p>
            <a:fld id="{B9F60111-A065-4401-9C4A-F47A749BAEFB}" type="slidenum">
              <a:rPr lang="en-ID" smtClean="0"/>
              <a:t>17</a:t>
            </a:fld>
            <a:endParaRPr lang="en-ID"/>
          </a:p>
        </p:txBody>
      </p:sp>
      <p:sp>
        <p:nvSpPr>
          <p:cNvPr id="3" name="TextBox 2">
            <a:extLst>
              <a:ext uri="{FF2B5EF4-FFF2-40B4-BE49-F238E27FC236}">
                <a16:creationId xmlns:a16="http://schemas.microsoft.com/office/drawing/2014/main" id="{6361D38D-4374-4C3C-B9F9-8219BDBC4DCD}"/>
              </a:ext>
            </a:extLst>
          </p:cNvPr>
          <p:cNvSpPr txBox="1"/>
          <p:nvPr/>
        </p:nvSpPr>
        <p:spPr>
          <a:xfrm>
            <a:off x="836491" y="1325563"/>
            <a:ext cx="9145709" cy="3539430"/>
          </a:xfrm>
          <a:prstGeom prst="rect">
            <a:avLst/>
          </a:prstGeom>
          <a:noFill/>
        </p:spPr>
        <p:txBody>
          <a:bodyPr wrap="none" rtlCol="0">
            <a:spAutoFit/>
          </a:bodyPr>
          <a:lstStyle/>
          <a:p>
            <a:pPr marL="285750" indent="-285750">
              <a:buFontTx/>
              <a:buChar char="-"/>
            </a:pPr>
            <a:r>
              <a:rPr lang="en-ID" sz="3200"/>
              <a:t>Create an interface of AIEnabled</a:t>
            </a:r>
          </a:p>
          <a:p>
            <a:pPr marL="285750" indent="-285750">
              <a:buFontTx/>
              <a:buChar char="-"/>
            </a:pPr>
            <a:r>
              <a:rPr lang="en-ID" sz="3200"/>
              <a:t>The interface should include the following methods:</a:t>
            </a:r>
          </a:p>
          <a:p>
            <a:pPr marL="742950" lvl="1" indent="-285750">
              <a:buFontTx/>
              <a:buChar char="-"/>
            </a:pPr>
            <a:r>
              <a:rPr lang="en-ID" sz="3200"/>
              <a:t>turnonChatbot(): turn on chatbot module</a:t>
            </a:r>
          </a:p>
          <a:p>
            <a:pPr marL="742950" lvl="1" indent="-285750">
              <a:buFontTx/>
              <a:buChar char="-"/>
            </a:pPr>
            <a:r>
              <a:rPr lang="en-ID" sz="3200"/>
              <a:t>turnoffChatbot(): turn off chatbot module</a:t>
            </a:r>
          </a:p>
          <a:p>
            <a:pPr marL="742950" lvl="1" indent="-285750">
              <a:buFontTx/>
              <a:buChar char="-"/>
            </a:pPr>
            <a:r>
              <a:rPr lang="en-ID" sz="3200"/>
              <a:t>checkChatbot(): check if chatbot module is on</a:t>
            </a:r>
          </a:p>
          <a:p>
            <a:pPr marL="285750" indent="-285750">
              <a:buFontTx/>
              <a:buChar char="-"/>
            </a:pPr>
            <a:r>
              <a:rPr lang="en-ID" sz="3200"/>
              <a:t>Implement AIEnabled in Cellphone</a:t>
            </a:r>
          </a:p>
          <a:p>
            <a:pPr marL="285750" indent="-285750">
              <a:buFontTx/>
              <a:buChar char="-"/>
            </a:pPr>
            <a:r>
              <a:rPr lang="en-ID" sz="3200"/>
              <a:t>Test your code</a:t>
            </a:r>
          </a:p>
        </p:txBody>
      </p:sp>
    </p:spTree>
    <p:extLst>
      <p:ext uri="{BB962C8B-B14F-4D97-AF65-F5344CB8AC3E}">
        <p14:creationId xmlns:p14="http://schemas.microsoft.com/office/powerpoint/2010/main" val="996022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C98EA-5873-43E3-AD98-A7BC4BA1FF63}"/>
              </a:ext>
            </a:extLst>
          </p:cNvPr>
          <p:cNvSpPr>
            <a:spLocks noGrp="1"/>
          </p:cNvSpPr>
          <p:nvPr>
            <p:ph type="title"/>
          </p:nvPr>
        </p:nvSpPr>
        <p:spPr>
          <a:xfrm>
            <a:off x="838200" y="-376682"/>
            <a:ext cx="10515600" cy="1325563"/>
          </a:xfrm>
        </p:spPr>
        <p:txBody>
          <a:bodyPr/>
          <a:lstStyle/>
          <a:p>
            <a:r>
              <a:rPr lang="en-ID"/>
              <a:t>Solution: AIEnabled.java</a:t>
            </a:r>
          </a:p>
        </p:txBody>
      </p:sp>
      <p:sp>
        <p:nvSpPr>
          <p:cNvPr id="4" name="Slide Number Placeholder 3">
            <a:extLst>
              <a:ext uri="{FF2B5EF4-FFF2-40B4-BE49-F238E27FC236}">
                <a16:creationId xmlns:a16="http://schemas.microsoft.com/office/drawing/2014/main" id="{CE2EC0FB-57BC-4953-B7AA-C70301EAE885}"/>
              </a:ext>
            </a:extLst>
          </p:cNvPr>
          <p:cNvSpPr>
            <a:spLocks noGrp="1"/>
          </p:cNvSpPr>
          <p:nvPr>
            <p:ph type="sldNum" sz="quarter" idx="12"/>
          </p:nvPr>
        </p:nvSpPr>
        <p:spPr/>
        <p:txBody>
          <a:bodyPr/>
          <a:lstStyle/>
          <a:p>
            <a:fld id="{B9F60111-A065-4401-9C4A-F47A749BAEFB}" type="slidenum">
              <a:rPr lang="en-ID" smtClean="0"/>
              <a:t>18</a:t>
            </a:fld>
            <a:endParaRPr lang="en-ID"/>
          </a:p>
        </p:txBody>
      </p:sp>
      <p:sp>
        <p:nvSpPr>
          <p:cNvPr id="14" name="Rectangle 13">
            <a:extLst>
              <a:ext uri="{FF2B5EF4-FFF2-40B4-BE49-F238E27FC236}">
                <a16:creationId xmlns:a16="http://schemas.microsoft.com/office/drawing/2014/main" id="{6824425E-E667-4E44-8840-2635D3BE7FA0}"/>
              </a:ext>
            </a:extLst>
          </p:cNvPr>
          <p:cNvSpPr/>
          <p:nvPr/>
        </p:nvSpPr>
        <p:spPr>
          <a:xfrm>
            <a:off x="851991" y="578930"/>
            <a:ext cx="10193379" cy="5262979"/>
          </a:xfrm>
          <a:prstGeom prst="rect">
            <a:avLst/>
          </a:prstGeom>
          <a:solidFill>
            <a:schemeClr val="accent4">
              <a:lumMod val="20000"/>
              <a:lumOff val="80000"/>
            </a:schemeClr>
          </a:solidFill>
        </p:spPr>
        <p:txBody>
          <a:bodyPr wrap="square">
            <a:spAutoFit/>
          </a:bodyPr>
          <a:lstStyle/>
          <a:p>
            <a:r>
              <a:rPr lang="en-ID" sz="2800">
                <a:latin typeface="Consolas" panose="020B0609020204030204" pitchFamily="49" charset="0"/>
              </a:rPr>
              <a:t>public interface AIEnabled {</a:t>
            </a:r>
          </a:p>
          <a:p>
            <a:endParaRPr lang="en-ID" sz="2800">
              <a:latin typeface="Consolas" panose="020B0609020204030204" pitchFamily="49" charset="0"/>
            </a:endParaRPr>
          </a:p>
          <a:p>
            <a:r>
              <a:rPr lang="en-ID" sz="2800">
                <a:latin typeface="Consolas" panose="020B0609020204030204" pitchFamily="49" charset="0"/>
              </a:rPr>
              <a:t>	// turn on chatbot module</a:t>
            </a:r>
          </a:p>
          <a:p>
            <a:r>
              <a:rPr lang="en-ID" sz="2800">
                <a:latin typeface="Consolas" panose="020B0609020204030204" pitchFamily="49" charset="0"/>
              </a:rPr>
              <a:t>	void turnonChatbot();</a:t>
            </a:r>
          </a:p>
          <a:p>
            <a:r>
              <a:rPr lang="en-ID" sz="2800">
                <a:latin typeface="Consolas" panose="020B0609020204030204" pitchFamily="49" charset="0"/>
              </a:rPr>
              <a:t>	</a:t>
            </a:r>
          </a:p>
          <a:p>
            <a:r>
              <a:rPr lang="en-ID" sz="2800">
                <a:latin typeface="Consolas" panose="020B0609020204030204" pitchFamily="49" charset="0"/>
              </a:rPr>
              <a:t>	// turn off chatbot module</a:t>
            </a:r>
          </a:p>
          <a:p>
            <a:r>
              <a:rPr lang="en-ID" sz="2800">
                <a:latin typeface="Consolas" panose="020B0609020204030204" pitchFamily="49" charset="0"/>
              </a:rPr>
              <a:t>	void turnoffChatbot();</a:t>
            </a:r>
          </a:p>
          <a:p>
            <a:r>
              <a:rPr lang="en-ID" sz="2800">
                <a:latin typeface="Consolas" panose="020B0609020204030204" pitchFamily="49" charset="0"/>
              </a:rPr>
              <a:t>	</a:t>
            </a:r>
          </a:p>
          <a:p>
            <a:r>
              <a:rPr lang="en-ID" sz="2800">
                <a:latin typeface="Consolas" panose="020B0609020204030204" pitchFamily="49" charset="0"/>
              </a:rPr>
              <a:t>	// check if chatbot module is on</a:t>
            </a:r>
          </a:p>
          <a:p>
            <a:r>
              <a:rPr lang="en-ID" sz="2800">
                <a:latin typeface="Consolas" panose="020B0609020204030204" pitchFamily="49" charset="0"/>
              </a:rPr>
              <a:t>	boolean checkChatbot();</a:t>
            </a:r>
          </a:p>
          <a:p>
            <a:r>
              <a:rPr lang="en-ID" sz="2800">
                <a:latin typeface="Consolas" panose="020B0609020204030204" pitchFamily="49" charset="0"/>
              </a:rPr>
              <a:t>	</a:t>
            </a:r>
          </a:p>
          <a:p>
            <a:r>
              <a:rPr lang="en-ID" sz="2800">
                <a:latin typeface="Consolas" panose="020B0609020204030204" pitchFamily="49" charset="0"/>
              </a:rPr>
              <a:t>}</a:t>
            </a:r>
          </a:p>
        </p:txBody>
      </p:sp>
    </p:spTree>
    <p:extLst>
      <p:ext uri="{BB962C8B-B14F-4D97-AF65-F5344CB8AC3E}">
        <p14:creationId xmlns:p14="http://schemas.microsoft.com/office/powerpoint/2010/main" val="2779234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C98EA-5873-43E3-AD98-A7BC4BA1FF63}"/>
              </a:ext>
            </a:extLst>
          </p:cNvPr>
          <p:cNvSpPr>
            <a:spLocks noGrp="1"/>
          </p:cNvSpPr>
          <p:nvPr>
            <p:ph type="title"/>
          </p:nvPr>
        </p:nvSpPr>
        <p:spPr>
          <a:xfrm>
            <a:off x="838200" y="-246052"/>
            <a:ext cx="10515600" cy="1325563"/>
          </a:xfrm>
        </p:spPr>
        <p:txBody>
          <a:bodyPr/>
          <a:lstStyle/>
          <a:p>
            <a:r>
              <a:rPr lang="en-ID"/>
              <a:t>Solution: Cellphone.java</a:t>
            </a:r>
          </a:p>
        </p:txBody>
      </p:sp>
      <p:sp>
        <p:nvSpPr>
          <p:cNvPr id="4" name="Slide Number Placeholder 3">
            <a:extLst>
              <a:ext uri="{FF2B5EF4-FFF2-40B4-BE49-F238E27FC236}">
                <a16:creationId xmlns:a16="http://schemas.microsoft.com/office/drawing/2014/main" id="{CE2EC0FB-57BC-4953-B7AA-C70301EAE885}"/>
              </a:ext>
            </a:extLst>
          </p:cNvPr>
          <p:cNvSpPr>
            <a:spLocks noGrp="1"/>
          </p:cNvSpPr>
          <p:nvPr>
            <p:ph type="sldNum" sz="quarter" idx="12"/>
          </p:nvPr>
        </p:nvSpPr>
        <p:spPr/>
        <p:txBody>
          <a:bodyPr/>
          <a:lstStyle/>
          <a:p>
            <a:fld id="{B9F60111-A065-4401-9C4A-F47A749BAEFB}" type="slidenum">
              <a:rPr lang="en-ID" smtClean="0"/>
              <a:t>19</a:t>
            </a:fld>
            <a:endParaRPr lang="en-ID"/>
          </a:p>
        </p:txBody>
      </p:sp>
      <p:sp>
        <p:nvSpPr>
          <p:cNvPr id="14" name="Rectangle 13">
            <a:extLst>
              <a:ext uri="{FF2B5EF4-FFF2-40B4-BE49-F238E27FC236}">
                <a16:creationId xmlns:a16="http://schemas.microsoft.com/office/drawing/2014/main" id="{6824425E-E667-4E44-8840-2635D3BE7FA0}"/>
              </a:ext>
            </a:extLst>
          </p:cNvPr>
          <p:cNvSpPr/>
          <p:nvPr/>
        </p:nvSpPr>
        <p:spPr>
          <a:xfrm>
            <a:off x="485192" y="765540"/>
            <a:ext cx="11532637" cy="5262979"/>
          </a:xfrm>
          <a:prstGeom prst="rect">
            <a:avLst/>
          </a:prstGeom>
          <a:solidFill>
            <a:schemeClr val="accent4">
              <a:lumMod val="20000"/>
              <a:lumOff val="80000"/>
            </a:schemeClr>
          </a:solidFill>
        </p:spPr>
        <p:txBody>
          <a:bodyPr wrap="square">
            <a:spAutoFit/>
          </a:bodyPr>
          <a:lstStyle/>
          <a:p>
            <a:r>
              <a:rPr lang="en-ID" sz="2800">
                <a:latin typeface="Consolas" panose="020B0609020204030204" pitchFamily="49" charset="0"/>
              </a:rPr>
              <a:t>public class Cellphone implements AIEnabled {</a:t>
            </a:r>
          </a:p>
          <a:p>
            <a:endParaRPr lang="en-ID" sz="2800">
              <a:latin typeface="Consolas" panose="020B0609020204030204" pitchFamily="49" charset="0"/>
            </a:endParaRPr>
          </a:p>
          <a:p>
            <a:r>
              <a:rPr lang="en-ID" sz="2800">
                <a:latin typeface="Consolas" panose="020B0609020204030204" pitchFamily="49" charset="0"/>
              </a:rPr>
              <a:t>// ...</a:t>
            </a:r>
          </a:p>
          <a:p>
            <a:endParaRPr lang="en-ID" sz="2800">
              <a:latin typeface="Consolas" panose="020B0609020204030204" pitchFamily="49" charset="0"/>
            </a:endParaRPr>
          </a:p>
          <a:p>
            <a:r>
              <a:rPr lang="en-ID" sz="2800">
                <a:latin typeface="Consolas" panose="020B0609020204030204" pitchFamily="49" charset="0"/>
              </a:rPr>
              <a:t>  boolean chatbotModule = false;</a:t>
            </a:r>
          </a:p>
          <a:p>
            <a:r>
              <a:rPr lang="en-ID" sz="2800">
                <a:latin typeface="Consolas" panose="020B0609020204030204" pitchFamily="49" charset="0"/>
              </a:rPr>
              <a:t>  public void turnonChatbot() { chatbotModule = true; }</a:t>
            </a:r>
          </a:p>
          <a:p>
            <a:endParaRPr lang="en-ID" sz="2800">
              <a:latin typeface="Consolas" panose="020B0609020204030204" pitchFamily="49" charset="0"/>
            </a:endParaRPr>
          </a:p>
          <a:p>
            <a:r>
              <a:rPr lang="en-ID" sz="2800">
                <a:latin typeface="Consolas" panose="020B0609020204030204" pitchFamily="49" charset="0"/>
              </a:rPr>
              <a:t>  public void turnoffChatbot() { chatbotModule = false; }</a:t>
            </a:r>
          </a:p>
          <a:p>
            <a:endParaRPr lang="en-ID" sz="2800">
              <a:latin typeface="Consolas" panose="020B0609020204030204" pitchFamily="49" charset="0"/>
            </a:endParaRPr>
          </a:p>
          <a:p>
            <a:r>
              <a:rPr lang="en-ID" sz="2800">
                <a:latin typeface="Consolas" panose="020B0609020204030204" pitchFamily="49" charset="0"/>
              </a:rPr>
              <a:t>  public boolean checkChatbot() { return chatbotModule; }</a:t>
            </a:r>
          </a:p>
          <a:p>
            <a:endParaRPr lang="en-ID" sz="2800">
              <a:latin typeface="Consolas" panose="020B0609020204030204" pitchFamily="49" charset="0"/>
            </a:endParaRPr>
          </a:p>
          <a:p>
            <a:r>
              <a:rPr lang="en-ID" sz="2800">
                <a:latin typeface="Consolas" panose="020B0609020204030204" pitchFamily="49" charset="0"/>
              </a:rPr>
              <a:t>}</a:t>
            </a:r>
          </a:p>
        </p:txBody>
      </p:sp>
    </p:spTree>
    <p:extLst>
      <p:ext uri="{BB962C8B-B14F-4D97-AF65-F5344CB8AC3E}">
        <p14:creationId xmlns:p14="http://schemas.microsoft.com/office/powerpoint/2010/main" val="1270891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ashore during golden hour">
            <a:extLst>
              <a:ext uri="{FF2B5EF4-FFF2-40B4-BE49-F238E27FC236}">
                <a16:creationId xmlns:a16="http://schemas.microsoft.com/office/drawing/2014/main" id="{B4EF45D7-41FE-4D91-9E33-2E650F289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4838"/>
            <a:ext cx="12192000" cy="8107678"/>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CEF02DED-939F-4961-9995-8208ED9F4022}"/>
              </a:ext>
            </a:extLst>
          </p:cNvPr>
          <p:cNvSpPr>
            <a:spLocks noGrp="1"/>
          </p:cNvSpPr>
          <p:nvPr>
            <p:ph idx="1"/>
          </p:nvPr>
        </p:nvSpPr>
        <p:spPr>
          <a:xfrm>
            <a:off x="655320" y="407511"/>
            <a:ext cx="10515600" cy="4351338"/>
          </a:xfrm>
        </p:spPr>
        <p:txBody>
          <a:bodyPr>
            <a:normAutofit/>
          </a:bodyPr>
          <a:lstStyle/>
          <a:p>
            <a:pPr marL="0" indent="0">
              <a:buNone/>
            </a:pPr>
            <a:r>
              <a:rPr lang="en-ID" sz="3200" b="1">
                <a:solidFill>
                  <a:schemeClr val="bg1"/>
                </a:solidFill>
                <a:latin typeface="Abadi" panose="020B0604020104020204" pitchFamily="34" charset="0"/>
              </a:rPr>
              <a:t>Not everything is concrete,</a:t>
            </a:r>
          </a:p>
          <a:p>
            <a:pPr marL="0" indent="0">
              <a:buNone/>
            </a:pPr>
            <a:r>
              <a:rPr lang="en-ID" sz="3200" b="1">
                <a:solidFill>
                  <a:schemeClr val="bg1"/>
                </a:solidFill>
                <a:latin typeface="Abadi" panose="020B0604020104020204" pitchFamily="34" charset="0"/>
              </a:rPr>
              <a:t>some are abstract,</a:t>
            </a:r>
          </a:p>
          <a:p>
            <a:pPr marL="0" indent="0">
              <a:buNone/>
            </a:pPr>
            <a:r>
              <a:rPr lang="en-ID" sz="3200" b="1">
                <a:solidFill>
                  <a:schemeClr val="bg1"/>
                </a:solidFill>
                <a:latin typeface="Abadi" panose="020B0604020104020204" pitchFamily="34" charset="0"/>
              </a:rPr>
              <a:t>but why,</a:t>
            </a:r>
          </a:p>
          <a:p>
            <a:pPr marL="0" indent="0">
              <a:buNone/>
            </a:pPr>
            <a:r>
              <a:rPr lang="en-ID" sz="3200" b="1">
                <a:solidFill>
                  <a:schemeClr val="bg1"/>
                </a:solidFill>
                <a:latin typeface="Abadi" panose="020B0604020104020204" pitchFamily="34" charset="0"/>
              </a:rPr>
              <a:t>because they are meant to be like that.</a:t>
            </a:r>
          </a:p>
        </p:txBody>
      </p:sp>
      <p:sp>
        <p:nvSpPr>
          <p:cNvPr id="4" name="Slide Number Placeholder 3">
            <a:extLst>
              <a:ext uri="{FF2B5EF4-FFF2-40B4-BE49-F238E27FC236}">
                <a16:creationId xmlns:a16="http://schemas.microsoft.com/office/drawing/2014/main" id="{CE2EC0FB-57BC-4953-B7AA-C70301EAE885}"/>
              </a:ext>
            </a:extLst>
          </p:cNvPr>
          <p:cNvSpPr>
            <a:spLocks noGrp="1"/>
          </p:cNvSpPr>
          <p:nvPr>
            <p:ph type="sldNum" sz="quarter" idx="12"/>
          </p:nvPr>
        </p:nvSpPr>
        <p:spPr/>
        <p:txBody>
          <a:bodyPr/>
          <a:lstStyle/>
          <a:p>
            <a:fld id="{B9F60111-A065-4401-9C4A-F47A749BAEFB}" type="slidenum">
              <a:rPr lang="en-ID" smtClean="0"/>
              <a:t>2</a:t>
            </a:fld>
            <a:endParaRPr lang="en-ID"/>
          </a:p>
        </p:txBody>
      </p:sp>
    </p:spTree>
    <p:extLst>
      <p:ext uri="{BB962C8B-B14F-4D97-AF65-F5344CB8AC3E}">
        <p14:creationId xmlns:p14="http://schemas.microsoft.com/office/powerpoint/2010/main" val="3656513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C98EA-5873-43E3-AD98-A7BC4BA1FF63}"/>
              </a:ext>
            </a:extLst>
          </p:cNvPr>
          <p:cNvSpPr>
            <a:spLocks noGrp="1"/>
          </p:cNvSpPr>
          <p:nvPr>
            <p:ph type="title"/>
          </p:nvPr>
        </p:nvSpPr>
        <p:spPr>
          <a:xfrm>
            <a:off x="838200" y="-196839"/>
            <a:ext cx="10515600" cy="1325563"/>
          </a:xfrm>
        </p:spPr>
        <p:txBody>
          <a:bodyPr/>
          <a:lstStyle/>
          <a:p>
            <a:r>
              <a:rPr lang="en-ID"/>
              <a:t>Quiz time: List, ArrayList, and LinkedList</a:t>
            </a:r>
          </a:p>
        </p:txBody>
      </p:sp>
      <p:sp>
        <p:nvSpPr>
          <p:cNvPr id="4" name="Slide Number Placeholder 3">
            <a:extLst>
              <a:ext uri="{FF2B5EF4-FFF2-40B4-BE49-F238E27FC236}">
                <a16:creationId xmlns:a16="http://schemas.microsoft.com/office/drawing/2014/main" id="{CE2EC0FB-57BC-4953-B7AA-C70301EAE885}"/>
              </a:ext>
            </a:extLst>
          </p:cNvPr>
          <p:cNvSpPr>
            <a:spLocks noGrp="1"/>
          </p:cNvSpPr>
          <p:nvPr>
            <p:ph type="sldNum" sz="quarter" idx="12"/>
          </p:nvPr>
        </p:nvSpPr>
        <p:spPr/>
        <p:txBody>
          <a:bodyPr/>
          <a:lstStyle/>
          <a:p>
            <a:fld id="{B9F60111-A065-4401-9C4A-F47A749BAEFB}" type="slidenum">
              <a:rPr lang="en-ID" smtClean="0"/>
              <a:t>20</a:t>
            </a:fld>
            <a:endParaRPr lang="en-ID"/>
          </a:p>
        </p:txBody>
      </p:sp>
      <p:sp>
        <p:nvSpPr>
          <p:cNvPr id="14" name="Rectangle 13">
            <a:extLst>
              <a:ext uri="{FF2B5EF4-FFF2-40B4-BE49-F238E27FC236}">
                <a16:creationId xmlns:a16="http://schemas.microsoft.com/office/drawing/2014/main" id="{6824425E-E667-4E44-8840-2635D3BE7FA0}"/>
              </a:ext>
            </a:extLst>
          </p:cNvPr>
          <p:cNvSpPr/>
          <p:nvPr/>
        </p:nvSpPr>
        <p:spPr>
          <a:xfrm>
            <a:off x="838200" y="948881"/>
            <a:ext cx="10193379" cy="4401205"/>
          </a:xfrm>
          <a:prstGeom prst="rect">
            <a:avLst/>
          </a:prstGeom>
          <a:solidFill>
            <a:schemeClr val="accent4">
              <a:lumMod val="20000"/>
              <a:lumOff val="80000"/>
            </a:schemeClr>
          </a:solidFill>
        </p:spPr>
        <p:txBody>
          <a:bodyPr wrap="square">
            <a:spAutoFit/>
          </a:bodyPr>
          <a:lstStyle/>
          <a:p>
            <a:r>
              <a:rPr lang="en-ID" sz="2000">
                <a:latin typeface="Courier New" panose="02070309020205020404" pitchFamily="49" charset="0"/>
                <a:cs typeface="Courier New" panose="02070309020205020404" pitchFamily="49" charset="0"/>
              </a:rPr>
              <a:t>public static void main(String[] args) {</a:t>
            </a:r>
          </a:p>
          <a:p>
            <a:endParaRPr lang="en-ID" sz="2000">
              <a:latin typeface="Courier New" panose="02070309020205020404" pitchFamily="49" charset="0"/>
              <a:cs typeface="Courier New" panose="02070309020205020404" pitchFamily="49" charset="0"/>
            </a:endParaRPr>
          </a:p>
          <a:p>
            <a:r>
              <a:rPr lang="en-ID" sz="2000">
                <a:latin typeface="Courier New" panose="02070309020205020404" pitchFamily="49" charset="0"/>
                <a:cs typeface="Courier New" panose="02070309020205020404" pitchFamily="49" charset="0"/>
              </a:rPr>
              <a:t>	List&lt;String&gt; lst1 = new ArrayList&lt;String&gt;();</a:t>
            </a:r>
          </a:p>
          <a:p>
            <a:r>
              <a:rPr lang="en-ID" sz="2000">
                <a:latin typeface="Courier New" panose="02070309020205020404" pitchFamily="49" charset="0"/>
                <a:cs typeface="Courier New" panose="02070309020205020404" pitchFamily="49" charset="0"/>
              </a:rPr>
              <a:t>	lst1.add("A");lst1.add("B");lst1.add("C");</a:t>
            </a:r>
          </a:p>
          <a:p>
            <a:r>
              <a:rPr lang="en-ID" sz="2000">
                <a:latin typeface="Courier New" panose="02070309020205020404" pitchFamily="49" charset="0"/>
                <a:cs typeface="Courier New" panose="02070309020205020404" pitchFamily="49" charset="0"/>
              </a:rPr>
              <a:t>	System.out.println(lst1.contains("A"));</a:t>
            </a:r>
          </a:p>
          <a:p>
            <a:r>
              <a:rPr lang="en-ID" sz="2000">
                <a:latin typeface="Courier New" panose="02070309020205020404" pitchFamily="49" charset="0"/>
                <a:cs typeface="Courier New" panose="02070309020205020404" pitchFamily="49" charset="0"/>
              </a:rPr>
              <a:t>	((ArrayList&lt;String&gt;) lst1).ensureCapacity(100);</a:t>
            </a:r>
          </a:p>
          <a:p>
            <a:r>
              <a:rPr lang="en-ID" sz="2000">
                <a:latin typeface="Courier New" panose="02070309020205020404" pitchFamily="49" charset="0"/>
                <a:cs typeface="Courier New" panose="02070309020205020404" pitchFamily="49" charset="0"/>
              </a:rPr>
              <a:t>	System.out.println(lst1);</a:t>
            </a:r>
          </a:p>
          <a:p>
            <a:r>
              <a:rPr lang="en-ID" sz="2000">
                <a:latin typeface="Courier New" panose="02070309020205020404" pitchFamily="49" charset="0"/>
                <a:cs typeface="Courier New" panose="02070309020205020404" pitchFamily="49" charset="0"/>
              </a:rPr>
              <a:t>	</a:t>
            </a:r>
          </a:p>
          <a:p>
            <a:r>
              <a:rPr lang="en-ID" sz="2000">
                <a:latin typeface="Courier New" panose="02070309020205020404" pitchFamily="49" charset="0"/>
                <a:cs typeface="Courier New" panose="02070309020205020404" pitchFamily="49" charset="0"/>
              </a:rPr>
              <a:t>	List&lt;String&gt; lst2 = new LinkedList&lt;String&gt;();</a:t>
            </a:r>
          </a:p>
          <a:p>
            <a:r>
              <a:rPr lang="en-ID" sz="2000">
                <a:latin typeface="Courier New" panose="02070309020205020404" pitchFamily="49" charset="0"/>
                <a:cs typeface="Courier New" panose="02070309020205020404" pitchFamily="49" charset="0"/>
              </a:rPr>
              <a:t>	lst2.add("A");lst2.add("B");lst2.add("C");</a:t>
            </a:r>
          </a:p>
          <a:p>
            <a:r>
              <a:rPr lang="en-ID" sz="2000">
                <a:latin typeface="Courier New" panose="02070309020205020404" pitchFamily="49" charset="0"/>
                <a:cs typeface="Courier New" panose="02070309020205020404" pitchFamily="49" charset="0"/>
              </a:rPr>
              <a:t>	System.out.println(lst1.contains("A"));</a:t>
            </a:r>
          </a:p>
          <a:p>
            <a:r>
              <a:rPr lang="en-ID" sz="2000">
                <a:latin typeface="Courier New" panose="02070309020205020404" pitchFamily="49" charset="0"/>
                <a:cs typeface="Courier New" panose="02070309020205020404" pitchFamily="49" charset="0"/>
              </a:rPr>
              <a:t>	((LinkedList&lt;String&gt;) lst2).addFirst("9");</a:t>
            </a:r>
          </a:p>
          <a:p>
            <a:r>
              <a:rPr lang="en-ID" sz="2000">
                <a:latin typeface="Courier New" panose="02070309020205020404" pitchFamily="49" charset="0"/>
                <a:cs typeface="Courier New" panose="02070309020205020404" pitchFamily="49" charset="0"/>
              </a:rPr>
              <a:t>	System.out.println(lst2);</a:t>
            </a:r>
          </a:p>
          <a:p>
            <a:r>
              <a:rPr lang="en-ID" sz="2000">
                <a:latin typeface="Courier New" panose="02070309020205020404" pitchFamily="49" charset="0"/>
                <a:cs typeface="Courier New" panose="02070309020205020404" pitchFamily="49" charset="0"/>
              </a:rPr>
              <a:t>}</a:t>
            </a:r>
          </a:p>
        </p:txBody>
      </p:sp>
      <p:sp>
        <p:nvSpPr>
          <p:cNvPr id="3" name="TextBox 2">
            <a:extLst>
              <a:ext uri="{FF2B5EF4-FFF2-40B4-BE49-F238E27FC236}">
                <a16:creationId xmlns:a16="http://schemas.microsoft.com/office/drawing/2014/main" id="{067FFE75-4B01-4E89-B620-ED84D6E8C77D}"/>
              </a:ext>
            </a:extLst>
          </p:cNvPr>
          <p:cNvSpPr txBox="1"/>
          <p:nvPr/>
        </p:nvSpPr>
        <p:spPr>
          <a:xfrm>
            <a:off x="6877376" y="5678286"/>
            <a:ext cx="3104824" cy="461665"/>
          </a:xfrm>
          <a:prstGeom prst="rect">
            <a:avLst/>
          </a:prstGeom>
          <a:noFill/>
        </p:spPr>
        <p:txBody>
          <a:bodyPr wrap="none" rtlCol="0">
            <a:spAutoFit/>
          </a:bodyPr>
          <a:lstStyle/>
          <a:p>
            <a:r>
              <a:rPr lang="en-ID" sz="2400" i="1">
                <a:highlight>
                  <a:srgbClr val="FFFF00"/>
                </a:highlight>
              </a:rPr>
              <a:t>What can you observe?</a:t>
            </a:r>
          </a:p>
        </p:txBody>
      </p:sp>
      <p:sp>
        <p:nvSpPr>
          <p:cNvPr id="5" name="Rectangle 4">
            <a:extLst>
              <a:ext uri="{FF2B5EF4-FFF2-40B4-BE49-F238E27FC236}">
                <a16:creationId xmlns:a16="http://schemas.microsoft.com/office/drawing/2014/main" id="{DADC07DE-A15F-4674-B0EC-00A93F280E14}"/>
              </a:ext>
            </a:extLst>
          </p:cNvPr>
          <p:cNvSpPr/>
          <p:nvPr/>
        </p:nvSpPr>
        <p:spPr>
          <a:xfrm>
            <a:off x="251604" y="5849475"/>
            <a:ext cx="6659593" cy="646331"/>
          </a:xfrm>
          <a:prstGeom prst="rect">
            <a:avLst/>
          </a:prstGeom>
        </p:spPr>
        <p:txBody>
          <a:bodyPr wrap="square">
            <a:spAutoFit/>
          </a:bodyPr>
          <a:lstStyle/>
          <a:p>
            <a:r>
              <a:rPr lang="en-ID"/>
              <a:t>Both AL and LL are lists, but implemented differently:</a:t>
            </a:r>
          </a:p>
          <a:p>
            <a:r>
              <a:rPr lang="en-ID">
                <a:hlinkClick r:id="rId3"/>
              </a:rPr>
              <a:t>https://dzone.com/storage/temp/895349-arraylist-linkedlistt.png</a:t>
            </a:r>
            <a:r>
              <a:rPr lang="en-ID"/>
              <a:t> </a:t>
            </a:r>
          </a:p>
        </p:txBody>
      </p:sp>
    </p:spTree>
    <p:extLst>
      <p:ext uri="{BB962C8B-B14F-4D97-AF65-F5344CB8AC3E}">
        <p14:creationId xmlns:p14="http://schemas.microsoft.com/office/powerpoint/2010/main" val="2060552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C98EA-5873-43E3-AD98-A7BC4BA1FF63}"/>
              </a:ext>
            </a:extLst>
          </p:cNvPr>
          <p:cNvSpPr>
            <a:spLocks noGrp="1"/>
          </p:cNvSpPr>
          <p:nvPr>
            <p:ph type="title"/>
          </p:nvPr>
        </p:nvSpPr>
        <p:spPr>
          <a:xfrm>
            <a:off x="838200" y="-196839"/>
            <a:ext cx="10515600" cy="1325563"/>
          </a:xfrm>
        </p:spPr>
        <p:txBody>
          <a:bodyPr/>
          <a:lstStyle/>
          <a:p>
            <a:r>
              <a:rPr lang="en-ID"/>
              <a:t>Quiz time: List, ArrayList, and LinkedList</a:t>
            </a:r>
          </a:p>
        </p:txBody>
      </p:sp>
      <p:sp>
        <p:nvSpPr>
          <p:cNvPr id="4" name="Slide Number Placeholder 3">
            <a:extLst>
              <a:ext uri="{FF2B5EF4-FFF2-40B4-BE49-F238E27FC236}">
                <a16:creationId xmlns:a16="http://schemas.microsoft.com/office/drawing/2014/main" id="{CE2EC0FB-57BC-4953-B7AA-C70301EAE885}"/>
              </a:ext>
            </a:extLst>
          </p:cNvPr>
          <p:cNvSpPr>
            <a:spLocks noGrp="1"/>
          </p:cNvSpPr>
          <p:nvPr>
            <p:ph type="sldNum" sz="quarter" idx="12"/>
          </p:nvPr>
        </p:nvSpPr>
        <p:spPr/>
        <p:txBody>
          <a:bodyPr/>
          <a:lstStyle/>
          <a:p>
            <a:fld id="{B9F60111-A065-4401-9C4A-F47A749BAEFB}" type="slidenum">
              <a:rPr lang="en-ID" smtClean="0"/>
              <a:t>21</a:t>
            </a:fld>
            <a:endParaRPr lang="en-ID"/>
          </a:p>
        </p:txBody>
      </p:sp>
      <p:sp>
        <p:nvSpPr>
          <p:cNvPr id="14" name="Rectangle 13">
            <a:extLst>
              <a:ext uri="{FF2B5EF4-FFF2-40B4-BE49-F238E27FC236}">
                <a16:creationId xmlns:a16="http://schemas.microsoft.com/office/drawing/2014/main" id="{6824425E-E667-4E44-8840-2635D3BE7FA0}"/>
              </a:ext>
            </a:extLst>
          </p:cNvPr>
          <p:cNvSpPr/>
          <p:nvPr/>
        </p:nvSpPr>
        <p:spPr>
          <a:xfrm>
            <a:off x="838200" y="948881"/>
            <a:ext cx="10193379" cy="4401205"/>
          </a:xfrm>
          <a:prstGeom prst="rect">
            <a:avLst/>
          </a:prstGeom>
          <a:solidFill>
            <a:schemeClr val="accent4">
              <a:lumMod val="20000"/>
              <a:lumOff val="80000"/>
            </a:schemeClr>
          </a:solidFill>
        </p:spPr>
        <p:txBody>
          <a:bodyPr wrap="square">
            <a:spAutoFit/>
          </a:bodyPr>
          <a:lstStyle/>
          <a:p>
            <a:r>
              <a:rPr lang="en-ID" sz="2000">
                <a:latin typeface="Courier New" panose="02070309020205020404" pitchFamily="49" charset="0"/>
                <a:cs typeface="Courier New" panose="02070309020205020404" pitchFamily="49" charset="0"/>
              </a:rPr>
              <a:t>public static void main(String[] args) {</a:t>
            </a:r>
          </a:p>
          <a:p>
            <a:endParaRPr lang="en-ID" sz="2000">
              <a:latin typeface="Courier New" panose="02070309020205020404" pitchFamily="49" charset="0"/>
              <a:cs typeface="Courier New" panose="02070309020205020404" pitchFamily="49" charset="0"/>
            </a:endParaRPr>
          </a:p>
          <a:p>
            <a:r>
              <a:rPr lang="en-ID" sz="2000">
                <a:latin typeface="Courier New" panose="02070309020205020404" pitchFamily="49" charset="0"/>
                <a:cs typeface="Courier New" panose="02070309020205020404" pitchFamily="49" charset="0"/>
              </a:rPr>
              <a:t>	List&lt;String&gt; lst1 = new ArrayList&lt;String&gt;();</a:t>
            </a:r>
          </a:p>
          <a:p>
            <a:r>
              <a:rPr lang="en-ID" sz="2000">
                <a:latin typeface="Courier New" panose="02070309020205020404" pitchFamily="49" charset="0"/>
                <a:cs typeface="Courier New" panose="02070309020205020404" pitchFamily="49" charset="0"/>
              </a:rPr>
              <a:t>	lst1.add("A");lst1.add("B");lst1.add("C");</a:t>
            </a:r>
          </a:p>
          <a:p>
            <a:r>
              <a:rPr lang="en-ID" sz="2000">
                <a:latin typeface="Courier New" panose="02070309020205020404" pitchFamily="49" charset="0"/>
                <a:cs typeface="Courier New" panose="02070309020205020404" pitchFamily="49" charset="0"/>
              </a:rPr>
              <a:t>	System.out.println(lst1.contains("A"));</a:t>
            </a:r>
          </a:p>
          <a:p>
            <a:r>
              <a:rPr lang="en-ID" sz="2000">
                <a:latin typeface="Courier New" panose="02070309020205020404" pitchFamily="49" charset="0"/>
                <a:cs typeface="Courier New" panose="02070309020205020404" pitchFamily="49" charset="0"/>
              </a:rPr>
              <a:t>	((ArrayList&lt;String&gt;) lst1).ensureCapacity(100);</a:t>
            </a:r>
          </a:p>
          <a:p>
            <a:r>
              <a:rPr lang="en-ID" sz="2000">
                <a:latin typeface="Courier New" panose="02070309020205020404" pitchFamily="49" charset="0"/>
                <a:cs typeface="Courier New" panose="02070309020205020404" pitchFamily="49" charset="0"/>
              </a:rPr>
              <a:t>	System.out.println(lst1);</a:t>
            </a:r>
          </a:p>
          <a:p>
            <a:r>
              <a:rPr lang="en-ID" sz="2000">
                <a:latin typeface="Courier New" panose="02070309020205020404" pitchFamily="49" charset="0"/>
                <a:cs typeface="Courier New" panose="02070309020205020404" pitchFamily="49" charset="0"/>
              </a:rPr>
              <a:t>	</a:t>
            </a:r>
          </a:p>
          <a:p>
            <a:r>
              <a:rPr lang="en-ID" sz="2000">
                <a:latin typeface="Courier New" panose="02070309020205020404" pitchFamily="49" charset="0"/>
                <a:cs typeface="Courier New" panose="02070309020205020404" pitchFamily="49" charset="0"/>
              </a:rPr>
              <a:t>	List&lt;String&gt; lst2 = new LinkedList&lt;String&gt;();</a:t>
            </a:r>
          </a:p>
          <a:p>
            <a:r>
              <a:rPr lang="en-ID" sz="2000">
                <a:latin typeface="Courier New" panose="02070309020205020404" pitchFamily="49" charset="0"/>
                <a:cs typeface="Courier New" panose="02070309020205020404" pitchFamily="49" charset="0"/>
              </a:rPr>
              <a:t>	lst2.add("A");lst2.add("B");lst2.add("C");</a:t>
            </a:r>
          </a:p>
          <a:p>
            <a:r>
              <a:rPr lang="en-ID" sz="2000">
                <a:latin typeface="Courier New" panose="02070309020205020404" pitchFamily="49" charset="0"/>
                <a:cs typeface="Courier New" panose="02070309020205020404" pitchFamily="49" charset="0"/>
              </a:rPr>
              <a:t>	System.out.println(lst1.contains("A"));</a:t>
            </a:r>
          </a:p>
          <a:p>
            <a:r>
              <a:rPr lang="en-ID" sz="2000">
                <a:latin typeface="Courier New" panose="02070309020205020404" pitchFamily="49" charset="0"/>
                <a:cs typeface="Courier New" panose="02070309020205020404" pitchFamily="49" charset="0"/>
              </a:rPr>
              <a:t>	((LinkedList&lt;String&gt;) lst2).addFirst("9");</a:t>
            </a:r>
          </a:p>
          <a:p>
            <a:r>
              <a:rPr lang="en-ID" sz="2000">
                <a:latin typeface="Courier New" panose="02070309020205020404" pitchFamily="49" charset="0"/>
                <a:cs typeface="Courier New" panose="02070309020205020404" pitchFamily="49" charset="0"/>
              </a:rPr>
              <a:t>	System.out.println(lst2);</a:t>
            </a:r>
          </a:p>
          <a:p>
            <a:r>
              <a:rPr lang="en-ID" sz="2000">
                <a:latin typeface="Courier New" panose="02070309020205020404" pitchFamily="49" charset="0"/>
                <a:cs typeface="Courier New" panose="02070309020205020404" pitchFamily="49" charset="0"/>
              </a:rPr>
              <a:t>}</a:t>
            </a:r>
          </a:p>
        </p:txBody>
      </p:sp>
      <p:sp>
        <p:nvSpPr>
          <p:cNvPr id="3" name="TextBox 2">
            <a:extLst>
              <a:ext uri="{FF2B5EF4-FFF2-40B4-BE49-F238E27FC236}">
                <a16:creationId xmlns:a16="http://schemas.microsoft.com/office/drawing/2014/main" id="{067FFE75-4B01-4E89-B620-ED84D6E8C77D}"/>
              </a:ext>
            </a:extLst>
          </p:cNvPr>
          <p:cNvSpPr txBox="1"/>
          <p:nvPr/>
        </p:nvSpPr>
        <p:spPr>
          <a:xfrm>
            <a:off x="6877376" y="5678286"/>
            <a:ext cx="3846566" cy="830997"/>
          </a:xfrm>
          <a:prstGeom prst="rect">
            <a:avLst/>
          </a:prstGeom>
          <a:noFill/>
        </p:spPr>
        <p:txBody>
          <a:bodyPr wrap="none" rtlCol="0">
            <a:spAutoFit/>
          </a:bodyPr>
          <a:lstStyle/>
          <a:p>
            <a:r>
              <a:rPr lang="en-ID" sz="2400" i="1">
                <a:highlight>
                  <a:srgbClr val="FFFF00"/>
                </a:highlight>
              </a:rPr>
              <a:t>Any other methods that exist </a:t>
            </a:r>
            <a:br>
              <a:rPr lang="en-ID" sz="2400" i="1">
                <a:highlight>
                  <a:srgbClr val="FFFF00"/>
                </a:highlight>
              </a:rPr>
            </a:br>
            <a:r>
              <a:rPr lang="en-ID" sz="2400" i="1">
                <a:highlight>
                  <a:srgbClr val="FFFF00"/>
                </a:highlight>
              </a:rPr>
              <a:t>in LinkedList only?</a:t>
            </a:r>
          </a:p>
        </p:txBody>
      </p:sp>
      <p:sp>
        <p:nvSpPr>
          <p:cNvPr id="5" name="Rectangle 4">
            <a:extLst>
              <a:ext uri="{FF2B5EF4-FFF2-40B4-BE49-F238E27FC236}">
                <a16:creationId xmlns:a16="http://schemas.microsoft.com/office/drawing/2014/main" id="{DADC07DE-A15F-4674-B0EC-00A93F280E14}"/>
              </a:ext>
            </a:extLst>
          </p:cNvPr>
          <p:cNvSpPr/>
          <p:nvPr/>
        </p:nvSpPr>
        <p:spPr>
          <a:xfrm>
            <a:off x="251604" y="5849475"/>
            <a:ext cx="6659593" cy="646331"/>
          </a:xfrm>
          <a:prstGeom prst="rect">
            <a:avLst/>
          </a:prstGeom>
        </p:spPr>
        <p:txBody>
          <a:bodyPr wrap="square">
            <a:spAutoFit/>
          </a:bodyPr>
          <a:lstStyle/>
          <a:p>
            <a:r>
              <a:rPr lang="en-ID"/>
              <a:t>Both AL and LL are lists, but implemented differently:</a:t>
            </a:r>
          </a:p>
          <a:p>
            <a:r>
              <a:rPr lang="en-ID">
                <a:hlinkClick r:id="rId3"/>
              </a:rPr>
              <a:t>https://dzone.com/storage/temp/895349-arraylist-linkedlistt.png</a:t>
            </a:r>
            <a:r>
              <a:rPr lang="en-ID"/>
              <a:t> </a:t>
            </a:r>
          </a:p>
        </p:txBody>
      </p:sp>
    </p:spTree>
    <p:extLst>
      <p:ext uri="{BB962C8B-B14F-4D97-AF65-F5344CB8AC3E}">
        <p14:creationId xmlns:p14="http://schemas.microsoft.com/office/powerpoint/2010/main" val="2590643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C98EA-5873-43E3-AD98-A7BC4BA1FF63}"/>
              </a:ext>
            </a:extLst>
          </p:cNvPr>
          <p:cNvSpPr>
            <a:spLocks noGrp="1"/>
          </p:cNvSpPr>
          <p:nvPr>
            <p:ph type="title"/>
          </p:nvPr>
        </p:nvSpPr>
        <p:spPr>
          <a:xfrm>
            <a:off x="838200" y="-196839"/>
            <a:ext cx="10515600" cy="1325563"/>
          </a:xfrm>
        </p:spPr>
        <p:txBody>
          <a:bodyPr/>
          <a:lstStyle/>
          <a:p>
            <a:r>
              <a:rPr lang="en-ID"/>
              <a:t>Quiz time: List, ArrayList, and LinkedList</a:t>
            </a:r>
          </a:p>
        </p:txBody>
      </p:sp>
      <p:sp>
        <p:nvSpPr>
          <p:cNvPr id="4" name="Slide Number Placeholder 3">
            <a:extLst>
              <a:ext uri="{FF2B5EF4-FFF2-40B4-BE49-F238E27FC236}">
                <a16:creationId xmlns:a16="http://schemas.microsoft.com/office/drawing/2014/main" id="{CE2EC0FB-57BC-4953-B7AA-C70301EAE885}"/>
              </a:ext>
            </a:extLst>
          </p:cNvPr>
          <p:cNvSpPr>
            <a:spLocks noGrp="1"/>
          </p:cNvSpPr>
          <p:nvPr>
            <p:ph type="sldNum" sz="quarter" idx="12"/>
          </p:nvPr>
        </p:nvSpPr>
        <p:spPr/>
        <p:txBody>
          <a:bodyPr/>
          <a:lstStyle/>
          <a:p>
            <a:fld id="{B9F60111-A065-4401-9C4A-F47A749BAEFB}" type="slidenum">
              <a:rPr lang="en-ID" smtClean="0"/>
              <a:t>22</a:t>
            </a:fld>
            <a:endParaRPr lang="en-ID"/>
          </a:p>
        </p:txBody>
      </p:sp>
      <p:sp>
        <p:nvSpPr>
          <p:cNvPr id="14" name="Rectangle 13">
            <a:extLst>
              <a:ext uri="{FF2B5EF4-FFF2-40B4-BE49-F238E27FC236}">
                <a16:creationId xmlns:a16="http://schemas.microsoft.com/office/drawing/2014/main" id="{6824425E-E667-4E44-8840-2635D3BE7FA0}"/>
              </a:ext>
            </a:extLst>
          </p:cNvPr>
          <p:cNvSpPr/>
          <p:nvPr/>
        </p:nvSpPr>
        <p:spPr>
          <a:xfrm>
            <a:off x="838200" y="948881"/>
            <a:ext cx="10193379" cy="4401205"/>
          </a:xfrm>
          <a:prstGeom prst="rect">
            <a:avLst/>
          </a:prstGeom>
          <a:solidFill>
            <a:schemeClr val="accent4">
              <a:lumMod val="20000"/>
              <a:lumOff val="80000"/>
            </a:schemeClr>
          </a:solidFill>
        </p:spPr>
        <p:txBody>
          <a:bodyPr wrap="square">
            <a:spAutoFit/>
          </a:bodyPr>
          <a:lstStyle/>
          <a:p>
            <a:r>
              <a:rPr lang="en-ID" sz="2000">
                <a:latin typeface="Courier New" panose="02070309020205020404" pitchFamily="49" charset="0"/>
                <a:cs typeface="Courier New" panose="02070309020205020404" pitchFamily="49" charset="0"/>
              </a:rPr>
              <a:t>public static void main(String[] args) {</a:t>
            </a:r>
          </a:p>
          <a:p>
            <a:endParaRPr lang="en-ID" sz="2000">
              <a:latin typeface="Courier New" panose="02070309020205020404" pitchFamily="49" charset="0"/>
              <a:cs typeface="Courier New" panose="02070309020205020404" pitchFamily="49" charset="0"/>
            </a:endParaRPr>
          </a:p>
          <a:p>
            <a:r>
              <a:rPr lang="en-ID" sz="2000">
                <a:latin typeface="Courier New" panose="02070309020205020404" pitchFamily="49" charset="0"/>
                <a:cs typeface="Courier New" panose="02070309020205020404" pitchFamily="49" charset="0"/>
              </a:rPr>
              <a:t>	List&lt;String&gt; lst1 = new ArrayList&lt;String&gt;();</a:t>
            </a:r>
          </a:p>
          <a:p>
            <a:r>
              <a:rPr lang="en-ID" sz="2000">
                <a:latin typeface="Courier New" panose="02070309020205020404" pitchFamily="49" charset="0"/>
                <a:cs typeface="Courier New" panose="02070309020205020404" pitchFamily="49" charset="0"/>
              </a:rPr>
              <a:t>	lst1.add("A");lst1.add("B");lst1.add("C");</a:t>
            </a:r>
          </a:p>
          <a:p>
            <a:r>
              <a:rPr lang="en-ID" sz="2000">
                <a:latin typeface="Courier New" panose="02070309020205020404" pitchFamily="49" charset="0"/>
                <a:cs typeface="Courier New" panose="02070309020205020404" pitchFamily="49" charset="0"/>
              </a:rPr>
              <a:t>	System.out.println(lst1.contains("A"));</a:t>
            </a:r>
          </a:p>
          <a:p>
            <a:r>
              <a:rPr lang="en-ID" sz="2000">
                <a:latin typeface="Courier New" panose="02070309020205020404" pitchFamily="49" charset="0"/>
                <a:cs typeface="Courier New" panose="02070309020205020404" pitchFamily="49" charset="0"/>
              </a:rPr>
              <a:t>	((ArrayList&lt;String&gt;) lst1).ensureCapacity(100);</a:t>
            </a:r>
          </a:p>
          <a:p>
            <a:r>
              <a:rPr lang="en-ID" sz="2000">
                <a:latin typeface="Courier New" panose="02070309020205020404" pitchFamily="49" charset="0"/>
                <a:cs typeface="Courier New" panose="02070309020205020404" pitchFamily="49" charset="0"/>
              </a:rPr>
              <a:t>	System.out.println(lst1);</a:t>
            </a:r>
          </a:p>
          <a:p>
            <a:r>
              <a:rPr lang="en-ID" sz="2000">
                <a:latin typeface="Courier New" panose="02070309020205020404" pitchFamily="49" charset="0"/>
                <a:cs typeface="Courier New" panose="02070309020205020404" pitchFamily="49" charset="0"/>
              </a:rPr>
              <a:t>	</a:t>
            </a:r>
          </a:p>
          <a:p>
            <a:r>
              <a:rPr lang="en-ID" sz="2000">
                <a:latin typeface="Courier New" panose="02070309020205020404" pitchFamily="49" charset="0"/>
                <a:cs typeface="Courier New" panose="02070309020205020404" pitchFamily="49" charset="0"/>
              </a:rPr>
              <a:t>	List&lt;String&gt; lst2 = new LinkedList&lt;String&gt;();</a:t>
            </a:r>
          </a:p>
          <a:p>
            <a:r>
              <a:rPr lang="en-ID" sz="2000">
                <a:latin typeface="Courier New" panose="02070309020205020404" pitchFamily="49" charset="0"/>
                <a:cs typeface="Courier New" panose="02070309020205020404" pitchFamily="49" charset="0"/>
              </a:rPr>
              <a:t>	lst2.add("A");lst2.add("B");lst2.add("C");</a:t>
            </a:r>
          </a:p>
          <a:p>
            <a:r>
              <a:rPr lang="en-ID" sz="2000">
                <a:latin typeface="Courier New" panose="02070309020205020404" pitchFamily="49" charset="0"/>
                <a:cs typeface="Courier New" panose="02070309020205020404" pitchFamily="49" charset="0"/>
              </a:rPr>
              <a:t>	System.out.println(lst1.contains("A"));</a:t>
            </a:r>
          </a:p>
          <a:p>
            <a:r>
              <a:rPr lang="en-ID" sz="2000">
                <a:latin typeface="Courier New" panose="02070309020205020404" pitchFamily="49" charset="0"/>
                <a:cs typeface="Courier New" panose="02070309020205020404" pitchFamily="49" charset="0"/>
              </a:rPr>
              <a:t>	((LinkedList&lt;String&gt;) lst2).addFirst("9");</a:t>
            </a:r>
          </a:p>
          <a:p>
            <a:r>
              <a:rPr lang="en-ID" sz="2000">
                <a:latin typeface="Courier New" panose="02070309020205020404" pitchFamily="49" charset="0"/>
                <a:cs typeface="Courier New" panose="02070309020205020404" pitchFamily="49" charset="0"/>
              </a:rPr>
              <a:t>	System.out.println(lst2);</a:t>
            </a:r>
          </a:p>
          <a:p>
            <a:r>
              <a:rPr lang="en-ID" sz="2000">
                <a:latin typeface="Courier New" panose="02070309020205020404" pitchFamily="49" charset="0"/>
                <a:cs typeface="Courier New" panose="02070309020205020404" pitchFamily="49" charset="0"/>
              </a:rPr>
              <a:t>}</a:t>
            </a:r>
          </a:p>
        </p:txBody>
      </p:sp>
      <p:sp>
        <p:nvSpPr>
          <p:cNvPr id="3" name="TextBox 2">
            <a:extLst>
              <a:ext uri="{FF2B5EF4-FFF2-40B4-BE49-F238E27FC236}">
                <a16:creationId xmlns:a16="http://schemas.microsoft.com/office/drawing/2014/main" id="{067FFE75-4B01-4E89-B620-ED84D6E8C77D}"/>
              </a:ext>
            </a:extLst>
          </p:cNvPr>
          <p:cNvSpPr txBox="1"/>
          <p:nvPr/>
        </p:nvSpPr>
        <p:spPr>
          <a:xfrm>
            <a:off x="6877376" y="5678286"/>
            <a:ext cx="5063020" cy="461665"/>
          </a:xfrm>
          <a:prstGeom prst="rect">
            <a:avLst/>
          </a:prstGeom>
          <a:noFill/>
        </p:spPr>
        <p:txBody>
          <a:bodyPr wrap="square" rtlCol="0">
            <a:spAutoFit/>
          </a:bodyPr>
          <a:lstStyle/>
          <a:p>
            <a:r>
              <a:rPr lang="en-ID" sz="2400" i="1">
                <a:highlight>
                  <a:srgbClr val="FFFF00"/>
                </a:highlight>
              </a:rPr>
              <a:t>Any other classes implementing List?</a:t>
            </a:r>
          </a:p>
        </p:txBody>
      </p:sp>
      <p:sp>
        <p:nvSpPr>
          <p:cNvPr id="5" name="Rectangle 4">
            <a:extLst>
              <a:ext uri="{FF2B5EF4-FFF2-40B4-BE49-F238E27FC236}">
                <a16:creationId xmlns:a16="http://schemas.microsoft.com/office/drawing/2014/main" id="{DADC07DE-A15F-4674-B0EC-00A93F280E14}"/>
              </a:ext>
            </a:extLst>
          </p:cNvPr>
          <p:cNvSpPr/>
          <p:nvPr/>
        </p:nvSpPr>
        <p:spPr>
          <a:xfrm>
            <a:off x="251604" y="5849475"/>
            <a:ext cx="6659593" cy="646331"/>
          </a:xfrm>
          <a:prstGeom prst="rect">
            <a:avLst/>
          </a:prstGeom>
        </p:spPr>
        <p:txBody>
          <a:bodyPr wrap="square">
            <a:spAutoFit/>
          </a:bodyPr>
          <a:lstStyle/>
          <a:p>
            <a:r>
              <a:rPr lang="en-ID"/>
              <a:t>Both AL and LL are lists, but implemented differently:</a:t>
            </a:r>
          </a:p>
          <a:p>
            <a:r>
              <a:rPr lang="en-ID">
                <a:hlinkClick r:id="rId3"/>
              </a:rPr>
              <a:t>https://dzone.com/storage/temp/895349-arraylist-linkedlistt.png</a:t>
            </a:r>
            <a:r>
              <a:rPr lang="en-ID"/>
              <a:t> </a:t>
            </a:r>
          </a:p>
        </p:txBody>
      </p:sp>
    </p:spTree>
    <p:extLst>
      <p:ext uri="{BB962C8B-B14F-4D97-AF65-F5344CB8AC3E}">
        <p14:creationId xmlns:p14="http://schemas.microsoft.com/office/powerpoint/2010/main" val="1108850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C98EA-5873-43E3-AD98-A7BC4BA1FF63}"/>
              </a:ext>
            </a:extLst>
          </p:cNvPr>
          <p:cNvSpPr>
            <a:spLocks noGrp="1"/>
          </p:cNvSpPr>
          <p:nvPr>
            <p:ph type="title"/>
          </p:nvPr>
        </p:nvSpPr>
        <p:spPr>
          <a:xfrm>
            <a:off x="838200" y="137668"/>
            <a:ext cx="10515600" cy="1325563"/>
          </a:xfrm>
        </p:spPr>
        <p:txBody>
          <a:bodyPr/>
          <a:lstStyle/>
          <a:p>
            <a:r>
              <a:rPr lang="en-ID"/>
              <a:t>A tour to source code of:</a:t>
            </a:r>
            <a:br>
              <a:rPr lang="en-ID"/>
            </a:br>
            <a:r>
              <a:rPr lang="en-ID"/>
              <a:t>List, ArrayList, and LinkedList</a:t>
            </a:r>
          </a:p>
        </p:txBody>
      </p:sp>
      <p:sp>
        <p:nvSpPr>
          <p:cNvPr id="4" name="Slide Number Placeholder 3">
            <a:extLst>
              <a:ext uri="{FF2B5EF4-FFF2-40B4-BE49-F238E27FC236}">
                <a16:creationId xmlns:a16="http://schemas.microsoft.com/office/drawing/2014/main" id="{CE2EC0FB-57BC-4953-B7AA-C70301EAE885}"/>
              </a:ext>
            </a:extLst>
          </p:cNvPr>
          <p:cNvSpPr>
            <a:spLocks noGrp="1"/>
          </p:cNvSpPr>
          <p:nvPr>
            <p:ph type="sldNum" sz="quarter" idx="12"/>
          </p:nvPr>
        </p:nvSpPr>
        <p:spPr/>
        <p:txBody>
          <a:bodyPr/>
          <a:lstStyle/>
          <a:p>
            <a:fld id="{B9F60111-A065-4401-9C4A-F47A749BAEFB}" type="slidenum">
              <a:rPr lang="en-ID" smtClean="0"/>
              <a:t>23</a:t>
            </a:fld>
            <a:endParaRPr lang="en-ID"/>
          </a:p>
        </p:txBody>
      </p:sp>
      <p:sp>
        <p:nvSpPr>
          <p:cNvPr id="5" name="Rectangle 4">
            <a:extLst>
              <a:ext uri="{FF2B5EF4-FFF2-40B4-BE49-F238E27FC236}">
                <a16:creationId xmlns:a16="http://schemas.microsoft.com/office/drawing/2014/main" id="{E678321E-8AE3-4652-B294-3F20361FD98E}"/>
              </a:ext>
            </a:extLst>
          </p:cNvPr>
          <p:cNvSpPr/>
          <p:nvPr/>
        </p:nvSpPr>
        <p:spPr>
          <a:xfrm>
            <a:off x="190500" y="1772335"/>
            <a:ext cx="11811000" cy="1200329"/>
          </a:xfrm>
          <a:prstGeom prst="rect">
            <a:avLst/>
          </a:prstGeom>
        </p:spPr>
        <p:txBody>
          <a:bodyPr wrap="square">
            <a:spAutoFit/>
          </a:bodyPr>
          <a:lstStyle/>
          <a:p>
            <a:pPr marL="285750" indent="-285750">
              <a:buFont typeface="Arial" panose="020B0604020202020204" pitchFamily="34" charset="0"/>
              <a:buChar char="•"/>
            </a:pPr>
            <a:r>
              <a:rPr lang="en-ID" sz="2400">
                <a:hlinkClick r:id="rId3"/>
              </a:rPr>
              <a:t>http://hg.openjdk.java.net/jdk8/jdk8/jdk/file/tip/src/share/classes/java/util/List.java</a:t>
            </a:r>
            <a:endParaRPr lang="en-ID" sz="2400">
              <a:hlinkClick r:id="rId4"/>
            </a:endParaRPr>
          </a:p>
          <a:p>
            <a:pPr marL="285750" indent="-285750">
              <a:buFont typeface="Arial" panose="020B0604020202020204" pitchFamily="34" charset="0"/>
              <a:buChar char="•"/>
            </a:pPr>
            <a:r>
              <a:rPr lang="en-ID" sz="2400">
                <a:hlinkClick r:id="rId4"/>
              </a:rPr>
              <a:t>http://hg.openjdk.java.net/jdk8/jdk8/jdk/file/tip/src/share/classes/java/util/ArrayList.java</a:t>
            </a:r>
            <a:endParaRPr lang="en-ID" sz="2400"/>
          </a:p>
          <a:p>
            <a:pPr marL="285750" indent="-285750">
              <a:buFont typeface="Arial" panose="020B0604020202020204" pitchFamily="34" charset="0"/>
              <a:buChar char="•"/>
            </a:pPr>
            <a:r>
              <a:rPr lang="en-ID" sz="2400">
                <a:hlinkClick r:id="rId5"/>
              </a:rPr>
              <a:t>http://hg.openjdk.java.net/jdk8/jdk8/jdk/file/tip/src/share/classes/java/util/LinkedList.java</a:t>
            </a:r>
            <a:endParaRPr lang="en-ID" sz="2400">
              <a:hlinkClick r:id="rId3"/>
            </a:endParaRPr>
          </a:p>
        </p:txBody>
      </p:sp>
    </p:spTree>
    <p:extLst>
      <p:ext uri="{BB962C8B-B14F-4D97-AF65-F5344CB8AC3E}">
        <p14:creationId xmlns:p14="http://schemas.microsoft.com/office/powerpoint/2010/main" val="1423697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C98EA-5873-43E3-AD98-A7BC4BA1FF63}"/>
              </a:ext>
            </a:extLst>
          </p:cNvPr>
          <p:cNvSpPr>
            <a:spLocks noGrp="1"/>
          </p:cNvSpPr>
          <p:nvPr>
            <p:ph type="title"/>
          </p:nvPr>
        </p:nvSpPr>
        <p:spPr>
          <a:xfrm>
            <a:off x="838200" y="-376682"/>
            <a:ext cx="10515600" cy="1325563"/>
          </a:xfrm>
        </p:spPr>
        <p:txBody>
          <a:bodyPr/>
          <a:lstStyle/>
          <a:p>
            <a:r>
              <a:rPr lang="en-ID"/>
              <a:t>Don't do this!</a:t>
            </a:r>
          </a:p>
        </p:txBody>
      </p:sp>
      <p:sp>
        <p:nvSpPr>
          <p:cNvPr id="4" name="Slide Number Placeholder 3">
            <a:extLst>
              <a:ext uri="{FF2B5EF4-FFF2-40B4-BE49-F238E27FC236}">
                <a16:creationId xmlns:a16="http://schemas.microsoft.com/office/drawing/2014/main" id="{CE2EC0FB-57BC-4953-B7AA-C70301EAE885}"/>
              </a:ext>
            </a:extLst>
          </p:cNvPr>
          <p:cNvSpPr>
            <a:spLocks noGrp="1"/>
          </p:cNvSpPr>
          <p:nvPr>
            <p:ph type="sldNum" sz="quarter" idx="12"/>
          </p:nvPr>
        </p:nvSpPr>
        <p:spPr/>
        <p:txBody>
          <a:bodyPr/>
          <a:lstStyle/>
          <a:p>
            <a:fld id="{B9F60111-A065-4401-9C4A-F47A749BAEFB}" type="slidenum">
              <a:rPr lang="en-ID" smtClean="0"/>
              <a:t>24</a:t>
            </a:fld>
            <a:endParaRPr lang="en-ID"/>
          </a:p>
        </p:txBody>
      </p:sp>
      <p:sp>
        <p:nvSpPr>
          <p:cNvPr id="14" name="Rectangle 13">
            <a:extLst>
              <a:ext uri="{FF2B5EF4-FFF2-40B4-BE49-F238E27FC236}">
                <a16:creationId xmlns:a16="http://schemas.microsoft.com/office/drawing/2014/main" id="{6824425E-E667-4E44-8840-2635D3BE7FA0}"/>
              </a:ext>
            </a:extLst>
          </p:cNvPr>
          <p:cNvSpPr/>
          <p:nvPr/>
        </p:nvSpPr>
        <p:spPr>
          <a:xfrm>
            <a:off x="851991" y="578930"/>
            <a:ext cx="10193379" cy="5632311"/>
          </a:xfrm>
          <a:prstGeom prst="rect">
            <a:avLst/>
          </a:prstGeom>
          <a:solidFill>
            <a:schemeClr val="accent4">
              <a:lumMod val="20000"/>
              <a:lumOff val="80000"/>
            </a:schemeClr>
          </a:solidFill>
        </p:spPr>
        <p:txBody>
          <a:bodyPr wrap="square">
            <a:spAutoFit/>
          </a:bodyPr>
          <a:lstStyle/>
          <a:p>
            <a:r>
              <a:rPr lang="en-ID" sz="2000">
                <a:latin typeface="Consolas" panose="020B0609020204030204" pitchFamily="49" charset="0"/>
              </a:rPr>
              <a:t>public interface GPSEnabled {</a:t>
            </a:r>
          </a:p>
          <a:p>
            <a:r>
              <a:rPr lang="en-ID" sz="2000">
                <a:latin typeface="Consolas" panose="020B0609020204030204" pitchFamily="49" charset="0"/>
              </a:rPr>
              <a:t>    public void printLocation();</a:t>
            </a:r>
          </a:p>
          <a:p>
            <a:r>
              <a:rPr lang="en-ID" sz="2000">
                <a:latin typeface="Consolas" panose="020B0609020204030204" pitchFamily="49" charset="0"/>
              </a:rPr>
              <a:t>}</a:t>
            </a:r>
          </a:p>
          <a:p>
            <a:endParaRPr lang="en-ID" sz="2000">
              <a:latin typeface="Consolas" panose="020B0609020204030204" pitchFamily="49" charset="0"/>
            </a:endParaRPr>
          </a:p>
          <a:p>
            <a:r>
              <a:rPr lang="en-ID" sz="2000">
                <a:latin typeface="Consolas" panose="020B0609020204030204" pitchFamily="49" charset="0"/>
              </a:rPr>
              <a:t>public interface RadioEnabled {</a:t>
            </a:r>
          </a:p>
          <a:p>
            <a:r>
              <a:rPr lang="en-ID" sz="2000">
                <a:latin typeface="Consolas" panose="020B0609020204030204" pitchFamily="49" charset="0"/>
              </a:rPr>
              <a:t>    public int printLocation();</a:t>
            </a:r>
          </a:p>
          <a:p>
            <a:r>
              <a:rPr lang="en-ID" sz="2000">
                <a:latin typeface="Consolas" panose="020B0609020204030204" pitchFamily="49" charset="0"/>
              </a:rPr>
              <a:t>    public void startRadio();</a:t>
            </a:r>
          </a:p>
          <a:p>
            <a:r>
              <a:rPr lang="en-ID" sz="2000">
                <a:latin typeface="Consolas" panose="020B0609020204030204" pitchFamily="49" charset="0"/>
              </a:rPr>
              <a:t>    public void stopRadio();</a:t>
            </a:r>
          </a:p>
          <a:p>
            <a:r>
              <a:rPr lang="en-ID" sz="2000">
                <a:latin typeface="Consolas" panose="020B0609020204030204" pitchFamily="49" charset="0"/>
              </a:rPr>
              <a:t>}</a:t>
            </a:r>
          </a:p>
          <a:p>
            <a:endParaRPr lang="en-ID" sz="2000">
              <a:latin typeface="Consolas" panose="020B0609020204030204" pitchFamily="49" charset="0"/>
            </a:endParaRPr>
          </a:p>
          <a:p>
            <a:r>
              <a:rPr lang="en-ID" sz="2000">
                <a:latin typeface="Consolas" panose="020B0609020204030204" pitchFamily="49" charset="0"/>
              </a:rPr>
              <a:t>public class Cellphone implements GPSEnabled, RadioEnabled {</a:t>
            </a:r>
          </a:p>
          <a:p>
            <a:r>
              <a:rPr lang="en-ID" sz="2000">
                <a:latin typeface="Consolas" panose="020B0609020204030204" pitchFamily="49" charset="0"/>
              </a:rPr>
              <a:t>    public void printLocation() {</a:t>
            </a:r>
          </a:p>
          <a:p>
            <a:r>
              <a:rPr lang="en-ID" sz="2000">
                <a:latin typeface="Consolas" panose="020B0609020204030204" pitchFamily="49" charset="0"/>
              </a:rPr>
              <a:t>      // return location</a:t>
            </a:r>
          </a:p>
          <a:p>
            <a:r>
              <a:rPr lang="en-ID" sz="2000">
                <a:latin typeface="Consolas" panose="020B0609020204030204" pitchFamily="49" charset="0"/>
              </a:rPr>
              <a:t>    }</a:t>
            </a:r>
          </a:p>
          <a:p>
            <a:endParaRPr lang="en-ID" sz="2000">
              <a:latin typeface="Consolas" panose="020B0609020204030204" pitchFamily="49" charset="0"/>
            </a:endParaRPr>
          </a:p>
          <a:p>
            <a:r>
              <a:rPr lang="en-ID" sz="2000">
                <a:latin typeface="Consolas" panose="020B0609020204030204" pitchFamily="49" charset="0"/>
              </a:rPr>
              <a:t>    // ...</a:t>
            </a:r>
          </a:p>
          <a:p>
            <a:endParaRPr lang="en-ID" sz="2000">
              <a:latin typeface="Consolas" panose="020B0609020204030204" pitchFamily="49" charset="0"/>
            </a:endParaRPr>
          </a:p>
          <a:p>
            <a:r>
              <a:rPr lang="en-ID" sz="2000">
                <a:latin typeface="Consolas" panose="020B0609020204030204" pitchFamily="49" charset="0"/>
              </a:rPr>
              <a:t>}</a:t>
            </a:r>
          </a:p>
        </p:txBody>
      </p:sp>
    </p:spTree>
    <p:extLst>
      <p:ext uri="{BB962C8B-B14F-4D97-AF65-F5344CB8AC3E}">
        <p14:creationId xmlns:p14="http://schemas.microsoft.com/office/powerpoint/2010/main" val="228511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C98EA-5873-43E3-AD98-A7BC4BA1FF63}"/>
              </a:ext>
            </a:extLst>
          </p:cNvPr>
          <p:cNvSpPr>
            <a:spLocks noGrp="1"/>
          </p:cNvSpPr>
          <p:nvPr>
            <p:ph type="title"/>
          </p:nvPr>
        </p:nvSpPr>
        <p:spPr>
          <a:xfrm>
            <a:off x="838200" y="-376682"/>
            <a:ext cx="10515600" cy="1325563"/>
          </a:xfrm>
        </p:spPr>
        <p:txBody>
          <a:bodyPr/>
          <a:lstStyle/>
          <a:p>
            <a:r>
              <a:rPr lang="en-ID"/>
              <a:t>Don't do this!</a:t>
            </a:r>
          </a:p>
        </p:txBody>
      </p:sp>
      <p:sp>
        <p:nvSpPr>
          <p:cNvPr id="4" name="Slide Number Placeholder 3">
            <a:extLst>
              <a:ext uri="{FF2B5EF4-FFF2-40B4-BE49-F238E27FC236}">
                <a16:creationId xmlns:a16="http://schemas.microsoft.com/office/drawing/2014/main" id="{CE2EC0FB-57BC-4953-B7AA-C70301EAE885}"/>
              </a:ext>
            </a:extLst>
          </p:cNvPr>
          <p:cNvSpPr>
            <a:spLocks noGrp="1"/>
          </p:cNvSpPr>
          <p:nvPr>
            <p:ph type="sldNum" sz="quarter" idx="12"/>
          </p:nvPr>
        </p:nvSpPr>
        <p:spPr/>
        <p:txBody>
          <a:bodyPr/>
          <a:lstStyle/>
          <a:p>
            <a:fld id="{B9F60111-A065-4401-9C4A-F47A749BAEFB}" type="slidenum">
              <a:rPr lang="en-ID" smtClean="0"/>
              <a:t>25</a:t>
            </a:fld>
            <a:endParaRPr lang="en-ID"/>
          </a:p>
        </p:txBody>
      </p:sp>
      <p:sp>
        <p:nvSpPr>
          <p:cNvPr id="14" name="Rectangle 13">
            <a:extLst>
              <a:ext uri="{FF2B5EF4-FFF2-40B4-BE49-F238E27FC236}">
                <a16:creationId xmlns:a16="http://schemas.microsoft.com/office/drawing/2014/main" id="{6824425E-E667-4E44-8840-2635D3BE7FA0}"/>
              </a:ext>
            </a:extLst>
          </p:cNvPr>
          <p:cNvSpPr/>
          <p:nvPr/>
        </p:nvSpPr>
        <p:spPr>
          <a:xfrm>
            <a:off x="851991" y="578930"/>
            <a:ext cx="10193379" cy="5632311"/>
          </a:xfrm>
          <a:prstGeom prst="rect">
            <a:avLst/>
          </a:prstGeom>
          <a:solidFill>
            <a:schemeClr val="accent4">
              <a:lumMod val="20000"/>
              <a:lumOff val="80000"/>
            </a:schemeClr>
          </a:solidFill>
        </p:spPr>
        <p:txBody>
          <a:bodyPr wrap="square">
            <a:spAutoFit/>
          </a:bodyPr>
          <a:lstStyle/>
          <a:p>
            <a:r>
              <a:rPr lang="en-ID" sz="2000">
                <a:latin typeface="Consolas" panose="020B0609020204030204" pitchFamily="49" charset="0"/>
              </a:rPr>
              <a:t>public interface GPSEnabled {</a:t>
            </a:r>
          </a:p>
          <a:p>
            <a:r>
              <a:rPr lang="en-ID" sz="2000">
                <a:latin typeface="Consolas" panose="020B0609020204030204" pitchFamily="49" charset="0"/>
              </a:rPr>
              <a:t>    public void printLocation();</a:t>
            </a:r>
          </a:p>
          <a:p>
            <a:r>
              <a:rPr lang="en-ID" sz="2000">
                <a:latin typeface="Consolas" panose="020B0609020204030204" pitchFamily="49" charset="0"/>
              </a:rPr>
              <a:t>}</a:t>
            </a:r>
          </a:p>
          <a:p>
            <a:endParaRPr lang="en-ID" sz="2000">
              <a:latin typeface="Consolas" panose="020B0609020204030204" pitchFamily="49" charset="0"/>
            </a:endParaRPr>
          </a:p>
          <a:p>
            <a:r>
              <a:rPr lang="en-ID" sz="2000">
                <a:latin typeface="Consolas" panose="020B0609020204030204" pitchFamily="49" charset="0"/>
              </a:rPr>
              <a:t>public interface RadioEnabled {</a:t>
            </a:r>
          </a:p>
          <a:p>
            <a:r>
              <a:rPr lang="en-ID" sz="2000">
                <a:latin typeface="Consolas" panose="020B0609020204030204" pitchFamily="49" charset="0"/>
              </a:rPr>
              <a:t>    </a:t>
            </a:r>
            <a:r>
              <a:rPr lang="en-ID" sz="2000">
                <a:highlight>
                  <a:srgbClr val="FFFF00"/>
                </a:highlight>
                <a:latin typeface="Consolas" panose="020B0609020204030204" pitchFamily="49" charset="0"/>
              </a:rPr>
              <a:t>public int printLocation();</a:t>
            </a:r>
          </a:p>
          <a:p>
            <a:r>
              <a:rPr lang="en-ID" sz="2000">
                <a:latin typeface="Consolas" panose="020B0609020204030204" pitchFamily="49" charset="0"/>
              </a:rPr>
              <a:t>    public void startRadio();</a:t>
            </a:r>
          </a:p>
          <a:p>
            <a:r>
              <a:rPr lang="en-ID" sz="2000">
                <a:latin typeface="Consolas" panose="020B0609020204030204" pitchFamily="49" charset="0"/>
              </a:rPr>
              <a:t>    public void stopRadio();</a:t>
            </a:r>
          </a:p>
          <a:p>
            <a:r>
              <a:rPr lang="en-ID" sz="2000">
                <a:latin typeface="Consolas" panose="020B0609020204030204" pitchFamily="49" charset="0"/>
              </a:rPr>
              <a:t>}</a:t>
            </a:r>
          </a:p>
          <a:p>
            <a:endParaRPr lang="en-ID" sz="2000">
              <a:latin typeface="Consolas" panose="020B0609020204030204" pitchFamily="49" charset="0"/>
            </a:endParaRPr>
          </a:p>
          <a:p>
            <a:r>
              <a:rPr lang="en-ID" sz="2000">
                <a:latin typeface="Consolas" panose="020B0609020204030204" pitchFamily="49" charset="0"/>
              </a:rPr>
              <a:t>public class Cellphone implements GPSEnabled, RadioEnabled {</a:t>
            </a:r>
          </a:p>
          <a:p>
            <a:r>
              <a:rPr lang="en-ID" sz="2000">
                <a:latin typeface="Consolas" panose="020B0609020204030204" pitchFamily="49" charset="0"/>
              </a:rPr>
              <a:t>    public void printLocation() {</a:t>
            </a:r>
          </a:p>
          <a:p>
            <a:r>
              <a:rPr lang="en-ID" sz="2000">
                <a:latin typeface="Consolas" panose="020B0609020204030204" pitchFamily="49" charset="0"/>
              </a:rPr>
              <a:t>      // return location</a:t>
            </a:r>
          </a:p>
          <a:p>
            <a:r>
              <a:rPr lang="en-ID" sz="2000">
                <a:latin typeface="Consolas" panose="020B0609020204030204" pitchFamily="49" charset="0"/>
              </a:rPr>
              <a:t>    }</a:t>
            </a:r>
          </a:p>
          <a:p>
            <a:endParaRPr lang="en-ID" sz="2000">
              <a:latin typeface="Consolas" panose="020B0609020204030204" pitchFamily="49" charset="0"/>
            </a:endParaRPr>
          </a:p>
          <a:p>
            <a:r>
              <a:rPr lang="en-ID" sz="2000">
                <a:latin typeface="Consolas" panose="020B0609020204030204" pitchFamily="49" charset="0"/>
              </a:rPr>
              <a:t>    // ...</a:t>
            </a:r>
          </a:p>
          <a:p>
            <a:endParaRPr lang="en-ID" sz="2000">
              <a:latin typeface="Consolas" panose="020B0609020204030204" pitchFamily="49" charset="0"/>
            </a:endParaRPr>
          </a:p>
          <a:p>
            <a:r>
              <a:rPr lang="en-ID" sz="2000">
                <a:latin typeface="Consolas" panose="020B0609020204030204" pitchFamily="49" charset="0"/>
              </a:rPr>
              <a:t>}</a:t>
            </a:r>
          </a:p>
        </p:txBody>
      </p:sp>
      <p:sp>
        <p:nvSpPr>
          <p:cNvPr id="3" name="Rectangle 2">
            <a:extLst>
              <a:ext uri="{FF2B5EF4-FFF2-40B4-BE49-F238E27FC236}">
                <a16:creationId xmlns:a16="http://schemas.microsoft.com/office/drawing/2014/main" id="{D2BCA872-1BDD-4D90-BEE9-C252B4EB2DBA}"/>
              </a:ext>
            </a:extLst>
          </p:cNvPr>
          <p:cNvSpPr/>
          <p:nvPr/>
        </p:nvSpPr>
        <p:spPr>
          <a:xfrm>
            <a:off x="2796720" y="5229348"/>
            <a:ext cx="8248650" cy="830997"/>
          </a:xfrm>
          <a:prstGeom prst="rect">
            <a:avLst/>
          </a:prstGeom>
        </p:spPr>
        <p:txBody>
          <a:bodyPr wrap="square">
            <a:spAutoFit/>
          </a:bodyPr>
          <a:lstStyle/>
          <a:p>
            <a:r>
              <a:rPr lang="en-ID" sz="2400" i="1">
                <a:solidFill>
                  <a:srgbClr val="FF0000"/>
                </a:solidFill>
              </a:rPr>
              <a:t>What's wrong? </a:t>
            </a:r>
          </a:p>
          <a:p>
            <a:r>
              <a:rPr lang="en-ID" sz="2400" i="1">
                <a:solidFill>
                  <a:srgbClr val="FF0000"/>
                </a:solidFill>
              </a:rPr>
              <a:t>Name collision: Overlapped methods with different return types!</a:t>
            </a:r>
          </a:p>
        </p:txBody>
      </p:sp>
    </p:spTree>
    <p:extLst>
      <p:ext uri="{BB962C8B-B14F-4D97-AF65-F5344CB8AC3E}">
        <p14:creationId xmlns:p14="http://schemas.microsoft.com/office/powerpoint/2010/main" val="575094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CAFE9-DD63-40C1-A718-2BCE8C73AD84}"/>
              </a:ext>
            </a:extLst>
          </p:cNvPr>
          <p:cNvSpPr>
            <a:spLocks noGrp="1"/>
          </p:cNvSpPr>
          <p:nvPr>
            <p:ph type="title"/>
          </p:nvPr>
        </p:nvSpPr>
        <p:spPr/>
        <p:txBody>
          <a:bodyPr>
            <a:normAutofit/>
          </a:bodyPr>
          <a:lstStyle/>
          <a:p>
            <a:r>
              <a:rPr lang="en-ID" sz="4000"/>
              <a:t>It's possible for an interface to extend interfaces</a:t>
            </a:r>
          </a:p>
        </p:txBody>
      </p:sp>
      <p:sp>
        <p:nvSpPr>
          <p:cNvPr id="3" name="Content Placeholder 2">
            <a:extLst>
              <a:ext uri="{FF2B5EF4-FFF2-40B4-BE49-F238E27FC236}">
                <a16:creationId xmlns:a16="http://schemas.microsoft.com/office/drawing/2014/main" id="{1AD5BE09-9DC6-41E7-AD41-0489D241CB12}"/>
              </a:ext>
            </a:extLst>
          </p:cNvPr>
          <p:cNvSpPr>
            <a:spLocks noGrp="1"/>
          </p:cNvSpPr>
          <p:nvPr>
            <p:ph idx="1"/>
          </p:nvPr>
        </p:nvSpPr>
        <p:spPr>
          <a:xfrm>
            <a:off x="838200" y="1825625"/>
            <a:ext cx="10774680" cy="4351338"/>
          </a:xfrm>
        </p:spPr>
        <p:txBody>
          <a:bodyPr>
            <a:normAutofit/>
          </a:bodyPr>
          <a:lstStyle/>
          <a:p>
            <a:pPr marL="0" indent="0">
              <a:buNone/>
            </a:pPr>
            <a:r>
              <a:rPr lang="en-ID">
                <a:latin typeface="Consolas" panose="020B0609020204030204" pitchFamily="49" charset="0"/>
              </a:rPr>
              <a:t>interface A { .. }</a:t>
            </a:r>
          </a:p>
          <a:p>
            <a:pPr marL="0" indent="0">
              <a:buNone/>
            </a:pPr>
            <a:r>
              <a:rPr lang="en-ID">
                <a:latin typeface="Consolas" panose="020B0609020204030204" pitchFamily="49" charset="0"/>
              </a:rPr>
              <a:t>interface B { .. }</a:t>
            </a:r>
          </a:p>
          <a:p>
            <a:pPr marL="0" indent="0">
              <a:buNone/>
            </a:pPr>
            <a:endParaRPr lang="en-ID">
              <a:latin typeface="Consolas" panose="020B0609020204030204" pitchFamily="49" charset="0"/>
            </a:endParaRPr>
          </a:p>
          <a:p>
            <a:pPr marL="0" indent="0">
              <a:buNone/>
            </a:pPr>
            <a:r>
              <a:rPr lang="en-ID">
                <a:latin typeface="Consolas" panose="020B0609020204030204" pitchFamily="49" charset="0"/>
              </a:rPr>
              <a:t>interface C extends A, B { .. }</a:t>
            </a:r>
          </a:p>
        </p:txBody>
      </p:sp>
      <p:sp>
        <p:nvSpPr>
          <p:cNvPr id="4" name="Slide Number Placeholder 3">
            <a:extLst>
              <a:ext uri="{FF2B5EF4-FFF2-40B4-BE49-F238E27FC236}">
                <a16:creationId xmlns:a16="http://schemas.microsoft.com/office/drawing/2014/main" id="{F65C8CAC-F13F-41C4-AAA5-AE0F9928C89A}"/>
              </a:ext>
            </a:extLst>
          </p:cNvPr>
          <p:cNvSpPr>
            <a:spLocks noGrp="1"/>
          </p:cNvSpPr>
          <p:nvPr>
            <p:ph type="sldNum" sz="quarter" idx="12"/>
          </p:nvPr>
        </p:nvSpPr>
        <p:spPr/>
        <p:txBody>
          <a:bodyPr/>
          <a:lstStyle/>
          <a:p>
            <a:fld id="{B9F60111-A065-4401-9C4A-F47A749BAEFB}" type="slidenum">
              <a:rPr lang="en-ID" smtClean="0"/>
              <a:t>26</a:t>
            </a:fld>
            <a:endParaRPr lang="en-ID"/>
          </a:p>
        </p:txBody>
      </p:sp>
    </p:spTree>
    <p:extLst>
      <p:ext uri="{BB962C8B-B14F-4D97-AF65-F5344CB8AC3E}">
        <p14:creationId xmlns:p14="http://schemas.microsoft.com/office/powerpoint/2010/main" val="2896110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C98EA-5873-43E3-AD98-A7BC4BA1FF63}"/>
              </a:ext>
            </a:extLst>
          </p:cNvPr>
          <p:cNvSpPr>
            <a:spLocks noGrp="1"/>
          </p:cNvSpPr>
          <p:nvPr>
            <p:ph type="title"/>
          </p:nvPr>
        </p:nvSpPr>
        <p:spPr>
          <a:xfrm>
            <a:off x="851991" y="0"/>
            <a:ext cx="10515600" cy="1325563"/>
          </a:xfrm>
        </p:spPr>
        <p:txBody>
          <a:bodyPr>
            <a:normAutofit/>
          </a:bodyPr>
          <a:lstStyle/>
          <a:p>
            <a:r>
              <a:rPr lang="en-ID" sz="3600"/>
              <a:t>Interfaces for Cellphone: Say, you want to add a new method for interface RadioEnabled</a:t>
            </a:r>
          </a:p>
        </p:txBody>
      </p:sp>
      <p:sp>
        <p:nvSpPr>
          <p:cNvPr id="4" name="Slide Number Placeholder 3">
            <a:extLst>
              <a:ext uri="{FF2B5EF4-FFF2-40B4-BE49-F238E27FC236}">
                <a16:creationId xmlns:a16="http://schemas.microsoft.com/office/drawing/2014/main" id="{CE2EC0FB-57BC-4953-B7AA-C70301EAE885}"/>
              </a:ext>
            </a:extLst>
          </p:cNvPr>
          <p:cNvSpPr>
            <a:spLocks noGrp="1"/>
          </p:cNvSpPr>
          <p:nvPr>
            <p:ph type="sldNum" sz="quarter" idx="12"/>
          </p:nvPr>
        </p:nvSpPr>
        <p:spPr/>
        <p:txBody>
          <a:bodyPr/>
          <a:lstStyle/>
          <a:p>
            <a:fld id="{B9F60111-A065-4401-9C4A-F47A749BAEFB}" type="slidenum">
              <a:rPr lang="en-ID" smtClean="0"/>
              <a:t>27</a:t>
            </a:fld>
            <a:endParaRPr lang="en-ID"/>
          </a:p>
        </p:txBody>
      </p:sp>
      <p:sp>
        <p:nvSpPr>
          <p:cNvPr id="14" name="Rectangle 13">
            <a:extLst>
              <a:ext uri="{FF2B5EF4-FFF2-40B4-BE49-F238E27FC236}">
                <a16:creationId xmlns:a16="http://schemas.microsoft.com/office/drawing/2014/main" id="{6824425E-E667-4E44-8840-2635D3BE7FA0}"/>
              </a:ext>
            </a:extLst>
          </p:cNvPr>
          <p:cNvSpPr/>
          <p:nvPr/>
        </p:nvSpPr>
        <p:spPr>
          <a:xfrm>
            <a:off x="851991" y="1340930"/>
            <a:ext cx="10193379" cy="4401205"/>
          </a:xfrm>
          <a:prstGeom prst="rect">
            <a:avLst/>
          </a:prstGeom>
          <a:solidFill>
            <a:schemeClr val="accent4">
              <a:lumMod val="20000"/>
              <a:lumOff val="80000"/>
            </a:schemeClr>
          </a:solidFill>
        </p:spPr>
        <p:txBody>
          <a:bodyPr wrap="square">
            <a:spAutoFit/>
          </a:bodyPr>
          <a:lstStyle/>
          <a:p>
            <a:r>
              <a:rPr lang="en-ID" sz="2000">
                <a:latin typeface="Consolas" panose="020B0609020204030204" pitchFamily="49" charset="0"/>
              </a:rPr>
              <a:t>public interface RadioEnabled {</a:t>
            </a:r>
          </a:p>
          <a:p>
            <a:r>
              <a:rPr lang="en-ID" sz="2000">
                <a:latin typeface="Consolas" panose="020B0609020204030204" pitchFamily="49" charset="0"/>
              </a:rPr>
              <a:t>    public void startRadio();</a:t>
            </a:r>
          </a:p>
          <a:p>
            <a:r>
              <a:rPr lang="en-ID" sz="2000">
                <a:latin typeface="Consolas" panose="020B0609020204030204" pitchFamily="49" charset="0"/>
              </a:rPr>
              <a:t>    public void stopRadio();</a:t>
            </a:r>
          </a:p>
          <a:p>
            <a:r>
              <a:rPr lang="en-ID" sz="2000">
                <a:latin typeface="Consolas" panose="020B0609020204030204" pitchFamily="49" charset="0"/>
              </a:rPr>
              <a:t>    </a:t>
            </a:r>
          </a:p>
          <a:p>
            <a:r>
              <a:rPr lang="en-ID" sz="2000">
                <a:latin typeface="Consolas" panose="020B0609020204030204" pitchFamily="49" charset="0"/>
              </a:rPr>
              <a:t>}</a:t>
            </a:r>
          </a:p>
          <a:p>
            <a:endParaRPr lang="en-ID" sz="2000">
              <a:latin typeface="Consolas" panose="020B0609020204030204" pitchFamily="49" charset="0"/>
            </a:endParaRPr>
          </a:p>
          <a:p>
            <a:r>
              <a:rPr lang="en-ID" sz="2000">
                <a:latin typeface="Consolas" panose="020B0609020204030204" pitchFamily="49" charset="0"/>
              </a:rPr>
              <a:t>public class Cellphone implements RadioEnabled {</a:t>
            </a:r>
          </a:p>
          <a:p>
            <a:r>
              <a:rPr lang="en-ID" sz="2000">
                <a:latin typeface="Consolas" panose="020B0609020204030204" pitchFamily="49" charset="0"/>
              </a:rPr>
              <a:t>    public void startRadio() {</a:t>
            </a:r>
          </a:p>
          <a:p>
            <a:r>
              <a:rPr lang="en-ID" sz="2000">
                <a:latin typeface="Consolas" panose="020B0609020204030204" pitchFamily="49" charset="0"/>
              </a:rPr>
              <a:t>      // start radio</a:t>
            </a:r>
          </a:p>
          <a:p>
            <a:r>
              <a:rPr lang="en-ID" sz="2000">
                <a:latin typeface="Consolas" panose="020B0609020204030204" pitchFamily="49" charset="0"/>
              </a:rPr>
              <a:t>    }</a:t>
            </a:r>
          </a:p>
          <a:p>
            <a:r>
              <a:rPr lang="en-ID" sz="2000">
                <a:latin typeface="Consolas" panose="020B0609020204030204" pitchFamily="49" charset="0"/>
              </a:rPr>
              <a:t>    public void stopRadio() {</a:t>
            </a:r>
          </a:p>
          <a:p>
            <a:r>
              <a:rPr lang="en-ID" sz="2000">
                <a:latin typeface="Consolas" panose="020B0609020204030204" pitchFamily="49" charset="0"/>
              </a:rPr>
              <a:t>      // stop radio</a:t>
            </a:r>
          </a:p>
          <a:p>
            <a:r>
              <a:rPr lang="en-ID" sz="2000">
                <a:latin typeface="Consolas" panose="020B0609020204030204" pitchFamily="49" charset="0"/>
              </a:rPr>
              <a:t>    }</a:t>
            </a:r>
          </a:p>
          <a:p>
            <a:r>
              <a:rPr lang="en-ID" sz="2000">
                <a:latin typeface="Consolas" panose="020B0609020204030204" pitchFamily="49" charset="0"/>
              </a:rPr>
              <a:t>}</a:t>
            </a:r>
          </a:p>
        </p:txBody>
      </p:sp>
    </p:spTree>
    <p:extLst>
      <p:ext uri="{BB962C8B-B14F-4D97-AF65-F5344CB8AC3E}">
        <p14:creationId xmlns:p14="http://schemas.microsoft.com/office/powerpoint/2010/main" val="3094989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C98EA-5873-43E3-AD98-A7BC4BA1FF63}"/>
              </a:ext>
            </a:extLst>
          </p:cNvPr>
          <p:cNvSpPr>
            <a:spLocks noGrp="1"/>
          </p:cNvSpPr>
          <p:nvPr>
            <p:ph type="title"/>
          </p:nvPr>
        </p:nvSpPr>
        <p:spPr>
          <a:xfrm>
            <a:off x="851991" y="0"/>
            <a:ext cx="10515600" cy="1325563"/>
          </a:xfrm>
        </p:spPr>
        <p:txBody>
          <a:bodyPr>
            <a:normAutofit/>
          </a:bodyPr>
          <a:lstStyle/>
          <a:p>
            <a:r>
              <a:rPr lang="en-ID" sz="3600"/>
              <a:t>Interfaces for Cellphone: Say, you want to add a new method for interface RadioEnabled</a:t>
            </a:r>
          </a:p>
        </p:txBody>
      </p:sp>
      <p:sp>
        <p:nvSpPr>
          <p:cNvPr id="4" name="Slide Number Placeholder 3">
            <a:extLst>
              <a:ext uri="{FF2B5EF4-FFF2-40B4-BE49-F238E27FC236}">
                <a16:creationId xmlns:a16="http://schemas.microsoft.com/office/drawing/2014/main" id="{CE2EC0FB-57BC-4953-B7AA-C70301EAE885}"/>
              </a:ext>
            </a:extLst>
          </p:cNvPr>
          <p:cNvSpPr>
            <a:spLocks noGrp="1"/>
          </p:cNvSpPr>
          <p:nvPr>
            <p:ph type="sldNum" sz="quarter" idx="12"/>
          </p:nvPr>
        </p:nvSpPr>
        <p:spPr/>
        <p:txBody>
          <a:bodyPr/>
          <a:lstStyle/>
          <a:p>
            <a:fld id="{B9F60111-A065-4401-9C4A-F47A749BAEFB}" type="slidenum">
              <a:rPr lang="en-ID" smtClean="0"/>
              <a:t>28</a:t>
            </a:fld>
            <a:endParaRPr lang="en-ID"/>
          </a:p>
        </p:txBody>
      </p:sp>
      <p:sp>
        <p:nvSpPr>
          <p:cNvPr id="14" name="Rectangle 13">
            <a:extLst>
              <a:ext uri="{FF2B5EF4-FFF2-40B4-BE49-F238E27FC236}">
                <a16:creationId xmlns:a16="http://schemas.microsoft.com/office/drawing/2014/main" id="{6824425E-E667-4E44-8840-2635D3BE7FA0}"/>
              </a:ext>
            </a:extLst>
          </p:cNvPr>
          <p:cNvSpPr/>
          <p:nvPr/>
        </p:nvSpPr>
        <p:spPr>
          <a:xfrm>
            <a:off x="851991" y="1340930"/>
            <a:ext cx="10193379" cy="4401205"/>
          </a:xfrm>
          <a:prstGeom prst="rect">
            <a:avLst/>
          </a:prstGeom>
          <a:solidFill>
            <a:schemeClr val="accent4">
              <a:lumMod val="20000"/>
              <a:lumOff val="80000"/>
            </a:schemeClr>
          </a:solidFill>
        </p:spPr>
        <p:txBody>
          <a:bodyPr wrap="square">
            <a:spAutoFit/>
          </a:bodyPr>
          <a:lstStyle/>
          <a:p>
            <a:r>
              <a:rPr lang="en-ID" sz="2000">
                <a:latin typeface="Consolas" panose="020B0609020204030204" pitchFamily="49" charset="0"/>
              </a:rPr>
              <a:t>public interface RadioEnabled {</a:t>
            </a:r>
          </a:p>
          <a:p>
            <a:r>
              <a:rPr lang="en-ID" sz="2000">
                <a:latin typeface="Consolas" panose="020B0609020204030204" pitchFamily="49" charset="0"/>
              </a:rPr>
              <a:t>    public void startRadio();</a:t>
            </a:r>
          </a:p>
          <a:p>
            <a:r>
              <a:rPr lang="en-ID" sz="2000">
                <a:latin typeface="Consolas" panose="020B0609020204030204" pitchFamily="49" charset="0"/>
              </a:rPr>
              <a:t>    public void stopRadio();</a:t>
            </a:r>
          </a:p>
          <a:p>
            <a:r>
              <a:rPr lang="en-ID" sz="2000">
                <a:latin typeface="Consolas" panose="020B0609020204030204" pitchFamily="49" charset="0"/>
              </a:rPr>
              <a:t>    public void recordRadio();</a:t>
            </a:r>
          </a:p>
          <a:p>
            <a:r>
              <a:rPr lang="en-ID" sz="2000">
                <a:latin typeface="Consolas" panose="020B0609020204030204" pitchFamily="49" charset="0"/>
              </a:rPr>
              <a:t>}</a:t>
            </a:r>
          </a:p>
          <a:p>
            <a:endParaRPr lang="en-ID" sz="2000">
              <a:latin typeface="Consolas" panose="020B0609020204030204" pitchFamily="49" charset="0"/>
            </a:endParaRPr>
          </a:p>
          <a:p>
            <a:r>
              <a:rPr lang="en-ID" sz="2000">
                <a:latin typeface="Consolas" panose="020B0609020204030204" pitchFamily="49" charset="0"/>
              </a:rPr>
              <a:t>public class Cellphone implements RadioEnabled {</a:t>
            </a:r>
          </a:p>
          <a:p>
            <a:r>
              <a:rPr lang="en-ID" sz="2000">
                <a:latin typeface="Consolas" panose="020B0609020204030204" pitchFamily="49" charset="0"/>
              </a:rPr>
              <a:t>    public void startRadio() {</a:t>
            </a:r>
          </a:p>
          <a:p>
            <a:r>
              <a:rPr lang="en-ID" sz="2000">
                <a:latin typeface="Consolas" panose="020B0609020204030204" pitchFamily="49" charset="0"/>
              </a:rPr>
              <a:t>      // start radio</a:t>
            </a:r>
          </a:p>
          <a:p>
            <a:r>
              <a:rPr lang="en-ID" sz="2000">
                <a:latin typeface="Consolas" panose="020B0609020204030204" pitchFamily="49" charset="0"/>
              </a:rPr>
              <a:t>    }</a:t>
            </a:r>
          </a:p>
          <a:p>
            <a:r>
              <a:rPr lang="en-ID" sz="2000">
                <a:latin typeface="Consolas" panose="020B0609020204030204" pitchFamily="49" charset="0"/>
              </a:rPr>
              <a:t>    public void stopRadio() {</a:t>
            </a:r>
          </a:p>
          <a:p>
            <a:r>
              <a:rPr lang="en-ID" sz="2000">
                <a:latin typeface="Consolas" panose="020B0609020204030204" pitchFamily="49" charset="0"/>
              </a:rPr>
              <a:t>      // stop radio</a:t>
            </a:r>
          </a:p>
          <a:p>
            <a:r>
              <a:rPr lang="en-ID" sz="2000">
                <a:latin typeface="Consolas" panose="020B0609020204030204" pitchFamily="49" charset="0"/>
              </a:rPr>
              <a:t>    }</a:t>
            </a:r>
          </a:p>
          <a:p>
            <a:r>
              <a:rPr lang="en-ID" sz="2000">
                <a:latin typeface="Consolas" panose="020B0609020204030204" pitchFamily="49" charset="0"/>
              </a:rPr>
              <a:t>}</a:t>
            </a:r>
          </a:p>
        </p:txBody>
      </p:sp>
      <p:sp>
        <p:nvSpPr>
          <p:cNvPr id="3" name="TextBox 2">
            <a:extLst>
              <a:ext uri="{FF2B5EF4-FFF2-40B4-BE49-F238E27FC236}">
                <a16:creationId xmlns:a16="http://schemas.microsoft.com/office/drawing/2014/main" id="{B0B2E2BE-EFD8-453E-8013-D45CD78E90D3}"/>
              </a:ext>
            </a:extLst>
          </p:cNvPr>
          <p:cNvSpPr txBox="1"/>
          <p:nvPr/>
        </p:nvSpPr>
        <p:spPr>
          <a:xfrm>
            <a:off x="6715280" y="5218915"/>
            <a:ext cx="3266920" cy="523220"/>
          </a:xfrm>
          <a:prstGeom prst="rect">
            <a:avLst/>
          </a:prstGeom>
          <a:noFill/>
        </p:spPr>
        <p:txBody>
          <a:bodyPr wrap="none" rtlCol="0">
            <a:spAutoFit/>
          </a:bodyPr>
          <a:lstStyle/>
          <a:p>
            <a:r>
              <a:rPr lang="en-ID" sz="2800" i="1">
                <a:solidFill>
                  <a:srgbClr val="FF0000"/>
                </a:solidFill>
              </a:rPr>
              <a:t>What might happen?</a:t>
            </a:r>
          </a:p>
        </p:txBody>
      </p:sp>
    </p:spTree>
    <p:extLst>
      <p:ext uri="{BB962C8B-B14F-4D97-AF65-F5344CB8AC3E}">
        <p14:creationId xmlns:p14="http://schemas.microsoft.com/office/powerpoint/2010/main" val="2587193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C98EA-5873-43E3-AD98-A7BC4BA1FF63}"/>
              </a:ext>
            </a:extLst>
          </p:cNvPr>
          <p:cNvSpPr>
            <a:spLocks noGrp="1"/>
          </p:cNvSpPr>
          <p:nvPr>
            <p:ph type="title"/>
          </p:nvPr>
        </p:nvSpPr>
        <p:spPr>
          <a:xfrm>
            <a:off x="851991" y="0"/>
            <a:ext cx="10515600" cy="1325563"/>
          </a:xfrm>
        </p:spPr>
        <p:txBody>
          <a:bodyPr>
            <a:normAutofit/>
          </a:bodyPr>
          <a:lstStyle/>
          <a:p>
            <a:r>
              <a:rPr lang="en-ID" sz="3600"/>
              <a:t>Interfaces for Cellphone: Say, you want to add a new method for interface RadioEnabled</a:t>
            </a:r>
          </a:p>
        </p:txBody>
      </p:sp>
      <p:sp>
        <p:nvSpPr>
          <p:cNvPr id="4" name="Slide Number Placeholder 3">
            <a:extLst>
              <a:ext uri="{FF2B5EF4-FFF2-40B4-BE49-F238E27FC236}">
                <a16:creationId xmlns:a16="http://schemas.microsoft.com/office/drawing/2014/main" id="{CE2EC0FB-57BC-4953-B7AA-C70301EAE885}"/>
              </a:ext>
            </a:extLst>
          </p:cNvPr>
          <p:cNvSpPr>
            <a:spLocks noGrp="1"/>
          </p:cNvSpPr>
          <p:nvPr>
            <p:ph type="sldNum" sz="quarter" idx="12"/>
          </p:nvPr>
        </p:nvSpPr>
        <p:spPr/>
        <p:txBody>
          <a:bodyPr/>
          <a:lstStyle/>
          <a:p>
            <a:fld id="{B9F60111-A065-4401-9C4A-F47A749BAEFB}" type="slidenum">
              <a:rPr lang="en-ID" smtClean="0"/>
              <a:t>29</a:t>
            </a:fld>
            <a:endParaRPr lang="en-ID"/>
          </a:p>
        </p:txBody>
      </p:sp>
      <p:sp>
        <p:nvSpPr>
          <p:cNvPr id="14" name="Rectangle 13">
            <a:extLst>
              <a:ext uri="{FF2B5EF4-FFF2-40B4-BE49-F238E27FC236}">
                <a16:creationId xmlns:a16="http://schemas.microsoft.com/office/drawing/2014/main" id="{6824425E-E667-4E44-8840-2635D3BE7FA0}"/>
              </a:ext>
            </a:extLst>
          </p:cNvPr>
          <p:cNvSpPr/>
          <p:nvPr/>
        </p:nvSpPr>
        <p:spPr>
          <a:xfrm>
            <a:off x="851991" y="1340930"/>
            <a:ext cx="10193379" cy="5016758"/>
          </a:xfrm>
          <a:prstGeom prst="rect">
            <a:avLst/>
          </a:prstGeom>
          <a:solidFill>
            <a:schemeClr val="accent4">
              <a:lumMod val="20000"/>
              <a:lumOff val="80000"/>
            </a:schemeClr>
          </a:solidFill>
        </p:spPr>
        <p:txBody>
          <a:bodyPr wrap="square">
            <a:spAutoFit/>
          </a:bodyPr>
          <a:lstStyle/>
          <a:p>
            <a:r>
              <a:rPr lang="en-ID" sz="2000">
                <a:latin typeface="Consolas" panose="020B0609020204030204" pitchFamily="49" charset="0"/>
              </a:rPr>
              <a:t>public interface RadioEnabled {</a:t>
            </a:r>
          </a:p>
          <a:p>
            <a:r>
              <a:rPr lang="en-ID" sz="2000">
                <a:latin typeface="Consolas" panose="020B0609020204030204" pitchFamily="49" charset="0"/>
              </a:rPr>
              <a:t>    public void startRadio();</a:t>
            </a:r>
          </a:p>
          <a:p>
            <a:r>
              <a:rPr lang="en-ID" sz="2000">
                <a:latin typeface="Consolas" panose="020B0609020204030204" pitchFamily="49" charset="0"/>
              </a:rPr>
              <a:t>    public void stopRadio();</a:t>
            </a:r>
          </a:p>
          <a:p>
            <a:r>
              <a:rPr lang="en-ID" sz="2000">
                <a:latin typeface="Consolas" panose="020B0609020204030204" pitchFamily="49" charset="0"/>
              </a:rPr>
              <a:t>    </a:t>
            </a:r>
            <a:r>
              <a:rPr lang="en-ID" sz="2000">
                <a:highlight>
                  <a:srgbClr val="00FF00"/>
                </a:highlight>
                <a:latin typeface="Consolas" panose="020B0609020204030204" pitchFamily="49" charset="0"/>
              </a:rPr>
              <a:t>default</a:t>
            </a:r>
            <a:r>
              <a:rPr lang="en-ID" sz="2000">
                <a:latin typeface="Consolas" panose="020B0609020204030204" pitchFamily="49" charset="0"/>
              </a:rPr>
              <a:t> public void recordRadio() {</a:t>
            </a:r>
          </a:p>
          <a:p>
            <a:r>
              <a:rPr lang="en-ID" sz="2000">
                <a:latin typeface="Consolas" panose="020B0609020204030204" pitchFamily="49" charset="0"/>
              </a:rPr>
              <a:t>    	System.out.println("Recording radio..");</a:t>
            </a:r>
          </a:p>
          <a:p>
            <a:r>
              <a:rPr lang="en-ID" sz="2000">
                <a:latin typeface="Consolas" panose="020B0609020204030204" pitchFamily="49" charset="0"/>
              </a:rPr>
              <a:t>    }</a:t>
            </a:r>
          </a:p>
          <a:p>
            <a:r>
              <a:rPr lang="en-ID" sz="2000">
                <a:latin typeface="Consolas" panose="020B0609020204030204" pitchFamily="49" charset="0"/>
              </a:rPr>
              <a:t>}</a:t>
            </a:r>
          </a:p>
          <a:p>
            <a:endParaRPr lang="en-ID" sz="2000">
              <a:latin typeface="Consolas" panose="020B0609020204030204" pitchFamily="49" charset="0"/>
            </a:endParaRPr>
          </a:p>
          <a:p>
            <a:r>
              <a:rPr lang="en-ID" sz="2000">
                <a:latin typeface="Consolas" panose="020B0609020204030204" pitchFamily="49" charset="0"/>
              </a:rPr>
              <a:t>public class Cellphone implements RadioEnabled {</a:t>
            </a:r>
          </a:p>
          <a:p>
            <a:r>
              <a:rPr lang="en-ID" sz="2000">
                <a:latin typeface="Consolas" panose="020B0609020204030204" pitchFamily="49" charset="0"/>
              </a:rPr>
              <a:t>    public void startRadio() {</a:t>
            </a:r>
          </a:p>
          <a:p>
            <a:r>
              <a:rPr lang="en-ID" sz="2000">
                <a:latin typeface="Consolas" panose="020B0609020204030204" pitchFamily="49" charset="0"/>
              </a:rPr>
              <a:t>      // start radio</a:t>
            </a:r>
          </a:p>
          <a:p>
            <a:r>
              <a:rPr lang="en-ID" sz="2000">
                <a:latin typeface="Consolas" panose="020B0609020204030204" pitchFamily="49" charset="0"/>
              </a:rPr>
              <a:t>    }</a:t>
            </a:r>
          </a:p>
          <a:p>
            <a:r>
              <a:rPr lang="en-ID" sz="2000">
                <a:latin typeface="Consolas" panose="020B0609020204030204" pitchFamily="49" charset="0"/>
              </a:rPr>
              <a:t>    public void stopRadio() {</a:t>
            </a:r>
          </a:p>
          <a:p>
            <a:r>
              <a:rPr lang="en-ID" sz="2000">
                <a:latin typeface="Consolas" panose="020B0609020204030204" pitchFamily="49" charset="0"/>
              </a:rPr>
              <a:t>      // stop radio</a:t>
            </a:r>
          </a:p>
          <a:p>
            <a:r>
              <a:rPr lang="en-ID" sz="2000">
                <a:latin typeface="Consolas" panose="020B0609020204030204" pitchFamily="49" charset="0"/>
              </a:rPr>
              <a:t>    }</a:t>
            </a:r>
          </a:p>
          <a:p>
            <a:r>
              <a:rPr lang="en-ID" sz="2000">
                <a:latin typeface="Consolas" panose="020B0609020204030204" pitchFamily="49" charset="0"/>
              </a:rPr>
              <a:t>}</a:t>
            </a:r>
          </a:p>
        </p:txBody>
      </p:sp>
      <p:sp>
        <p:nvSpPr>
          <p:cNvPr id="3" name="TextBox 2">
            <a:extLst>
              <a:ext uri="{FF2B5EF4-FFF2-40B4-BE49-F238E27FC236}">
                <a16:creationId xmlns:a16="http://schemas.microsoft.com/office/drawing/2014/main" id="{B0B2E2BE-EFD8-453E-8013-D45CD78E90D3}"/>
              </a:ext>
            </a:extLst>
          </p:cNvPr>
          <p:cNvSpPr txBox="1"/>
          <p:nvPr/>
        </p:nvSpPr>
        <p:spPr>
          <a:xfrm>
            <a:off x="5078993" y="5108421"/>
            <a:ext cx="5966377" cy="954107"/>
          </a:xfrm>
          <a:prstGeom prst="rect">
            <a:avLst/>
          </a:prstGeom>
          <a:noFill/>
        </p:spPr>
        <p:txBody>
          <a:bodyPr wrap="none" rtlCol="0">
            <a:spAutoFit/>
          </a:bodyPr>
          <a:lstStyle/>
          <a:p>
            <a:r>
              <a:rPr lang="en-ID" sz="2800" b="1" i="1">
                <a:solidFill>
                  <a:schemeClr val="accent6"/>
                </a:solidFill>
              </a:rPr>
              <a:t>We can have a default implementation</a:t>
            </a:r>
            <a:br>
              <a:rPr lang="en-ID" sz="2800" b="1" i="1">
                <a:solidFill>
                  <a:schemeClr val="accent6"/>
                </a:solidFill>
              </a:rPr>
            </a:br>
            <a:r>
              <a:rPr lang="en-ID" sz="2800" b="1" i="1">
                <a:solidFill>
                  <a:schemeClr val="accent6"/>
                </a:solidFill>
              </a:rPr>
              <a:t>of a method in an interface (Java 8+)</a:t>
            </a:r>
          </a:p>
        </p:txBody>
      </p:sp>
    </p:spTree>
    <p:extLst>
      <p:ext uri="{BB962C8B-B14F-4D97-AF65-F5344CB8AC3E}">
        <p14:creationId xmlns:p14="http://schemas.microsoft.com/office/powerpoint/2010/main" val="792865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C98EA-5873-43E3-AD98-A7BC4BA1FF63}"/>
              </a:ext>
            </a:extLst>
          </p:cNvPr>
          <p:cNvSpPr>
            <a:spLocks noGrp="1"/>
          </p:cNvSpPr>
          <p:nvPr>
            <p:ph type="title"/>
          </p:nvPr>
        </p:nvSpPr>
        <p:spPr/>
        <p:txBody>
          <a:bodyPr/>
          <a:lstStyle/>
          <a:p>
            <a:r>
              <a:rPr lang="en-ID"/>
              <a:t>Why?</a:t>
            </a:r>
          </a:p>
        </p:txBody>
      </p:sp>
      <p:sp>
        <p:nvSpPr>
          <p:cNvPr id="4" name="Slide Number Placeholder 3">
            <a:extLst>
              <a:ext uri="{FF2B5EF4-FFF2-40B4-BE49-F238E27FC236}">
                <a16:creationId xmlns:a16="http://schemas.microsoft.com/office/drawing/2014/main" id="{CE2EC0FB-57BC-4953-B7AA-C70301EAE885}"/>
              </a:ext>
            </a:extLst>
          </p:cNvPr>
          <p:cNvSpPr>
            <a:spLocks noGrp="1"/>
          </p:cNvSpPr>
          <p:nvPr>
            <p:ph type="sldNum" sz="quarter" idx="12"/>
          </p:nvPr>
        </p:nvSpPr>
        <p:spPr/>
        <p:txBody>
          <a:bodyPr/>
          <a:lstStyle/>
          <a:p>
            <a:fld id="{B9F60111-A065-4401-9C4A-F47A749BAEFB}" type="slidenum">
              <a:rPr lang="en-ID" smtClean="0"/>
              <a:t>3</a:t>
            </a:fld>
            <a:endParaRPr lang="en-ID"/>
          </a:p>
        </p:txBody>
      </p:sp>
      <p:pic>
        <p:nvPicPr>
          <p:cNvPr id="7" name="Picture 6">
            <a:extLst>
              <a:ext uri="{FF2B5EF4-FFF2-40B4-BE49-F238E27FC236}">
                <a16:creationId xmlns:a16="http://schemas.microsoft.com/office/drawing/2014/main" id="{37F016A0-B1C2-4D2E-AA4A-C583AA02E065}"/>
              </a:ext>
            </a:extLst>
          </p:cNvPr>
          <p:cNvPicPr>
            <a:picLocks noChangeAspect="1"/>
          </p:cNvPicPr>
          <p:nvPr/>
        </p:nvPicPr>
        <p:blipFill>
          <a:blip r:embed="rId3"/>
          <a:stretch>
            <a:fillRect/>
          </a:stretch>
        </p:blipFill>
        <p:spPr>
          <a:xfrm>
            <a:off x="1024128" y="1638674"/>
            <a:ext cx="10143744" cy="3946412"/>
          </a:xfrm>
          <a:prstGeom prst="rect">
            <a:avLst/>
          </a:prstGeom>
        </p:spPr>
      </p:pic>
    </p:spTree>
    <p:extLst>
      <p:ext uri="{BB962C8B-B14F-4D97-AF65-F5344CB8AC3E}">
        <p14:creationId xmlns:p14="http://schemas.microsoft.com/office/powerpoint/2010/main" val="35196490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C98EA-5873-43E3-AD98-A7BC4BA1FF63}"/>
              </a:ext>
            </a:extLst>
          </p:cNvPr>
          <p:cNvSpPr>
            <a:spLocks noGrp="1"/>
          </p:cNvSpPr>
          <p:nvPr>
            <p:ph type="title"/>
          </p:nvPr>
        </p:nvSpPr>
        <p:spPr>
          <a:xfrm>
            <a:off x="851991" y="0"/>
            <a:ext cx="10515600" cy="1325563"/>
          </a:xfrm>
        </p:spPr>
        <p:txBody>
          <a:bodyPr>
            <a:normAutofit/>
          </a:bodyPr>
          <a:lstStyle/>
          <a:p>
            <a:r>
              <a:rPr lang="en-ID" sz="3600"/>
              <a:t>Interfaces for Cellphone: Say, you want to add a new method for interface RadioEnabled</a:t>
            </a:r>
          </a:p>
        </p:txBody>
      </p:sp>
      <p:sp>
        <p:nvSpPr>
          <p:cNvPr id="4" name="Slide Number Placeholder 3">
            <a:extLst>
              <a:ext uri="{FF2B5EF4-FFF2-40B4-BE49-F238E27FC236}">
                <a16:creationId xmlns:a16="http://schemas.microsoft.com/office/drawing/2014/main" id="{CE2EC0FB-57BC-4953-B7AA-C70301EAE885}"/>
              </a:ext>
            </a:extLst>
          </p:cNvPr>
          <p:cNvSpPr>
            <a:spLocks noGrp="1"/>
          </p:cNvSpPr>
          <p:nvPr>
            <p:ph type="sldNum" sz="quarter" idx="12"/>
          </p:nvPr>
        </p:nvSpPr>
        <p:spPr/>
        <p:txBody>
          <a:bodyPr/>
          <a:lstStyle/>
          <a:p>
            <a:fld id="{B9F60111-A065-4401-9C4A-F47A749BAEFB}" type="slidenum">
              <a:rPr lang="en-ID" smtClean="0"/>
              <a:t>30</a:t>
            </a:fld>
            <a:endParaRPr lang="en-ID"/>
          </a:p>
        </p:txBody>
      </p:sp>
      <p:sp>
        <p:nvSpPr>
          <p:cNvPr id="14" name="Rectangle 13">
            <a:extLst>
              <a:ext uri="{FF2B5EF4-FFF2-40B4-BE49-F238E27FC236}">
                <a16:creationId xmlns:a16="http://schemas.microsoft.com/office/drawing/2014/main" id="{6824425E-E667-4E44-8840-2635D3BE7FA0}"/>
              </a:ext>
            </a:extLst>
          </p:cNvPr>
          <p:cNvSpPr/>
          <p:nvPr/>
        </p:nvSpPr>
        <p:spPr>
          <a:xfrm>
            <a:off x="851991" y="1340930"/>
            <a:ext cx="10193379" cy="5016758"/>
          </a:xfrm>
          <a:prstGeom prst="rect">
            <a:avLst/>
          </a:prstGeom>
          <a:solidFill>
            <a:schemeClr val="accent4">
              <a:lumMod val="20000"/>
              <a:lumOff val="80000"/>
            </a:schemeClr>
          </a:solidFill>
        </p:spPr>
        <p:txBody>
          <a:bodyPr wrap="square">
            <a:spAutoFit/>
          </a:bodyPr>
          <a:lstStyle/>
          <a:p>
            <a:r>
              <a:rPr lang="en-ID" sz="2000">
                <a:latin typeface="Consolas" panose="020B0609020204030204" pitchFamily="49" charset="0"/>
              </a:rPr>
              <a:t>public interface RadioEnabled {</a:t>
            </a:r>
          </a:p>
          <a:p>
            <a:r>
              <a:rPr lang="en-ID" sz="2000">
                <a:latin typeface="Consolas" panose="020B0609020204030204" pitchFamily="49" charset="0"/>
              </a:rPr>
              <a:t>    public void startRadio();</a:t>
            </a:r>
          </a:p>
          <a:p>
            <a:r>
              <a:rPr lang="en-ID" sz="2000">
                <a:latin typeface="Consolas" panose="020B0609020204030204" pitchFamily="49" charset="0"/>
              </a:rPr>
              <a:t>    public void stopRadio();</a:t>
            </a:r>
          </a:p>
          <a:p>
            <a:r>
              <a:rPr lang="en-ID" sz="2000">
                <a:latin typeface="Consolas" panose="020B0609020204030204" pitchFamily="49" charset="0"/>
              </a:rPr>
              <a:t>    </a:t>
            </a:r>
            <a:r>
              <a:rPr lang="en-ID" sz="2000">
                <a:highlight>
                  <a:srgbClr val="00FF00"/>
                </a:highlight>
                <a:latin typeface="Consolas" panose="020B0609020204030204" pitchFamily="49" charset="0"/>
              </a:rPr>
              <a:t>default</a:t>
            </a:r>
            <a:r>
              <a:rPr lang="en-ID" sz="2000">
                <a:latin typeface="Consolas" panose="020B0609020204030204" pitchFamily="49" charset="0"/>
              </a:rPr>
              <a:t> public void recordRadio() {</a:t>
            </a:r>
          </a:p>
          <a:p>
            <a:r>
              <a:rPr lang="en-ID" sz="2000">
                <a:latin typeface="Consolas" panose="020B0609020204030204" pitchFamily="49" charset="0"/>
              </a:rPr>
              <a:t>    	System.out.println("Recording radio..");</a:t>
            </a:r>
          </a:p>
          <a:p>
            <a:r>
              <a:rPr lang="en-ID" sz="2000">
                <a:latin typeface="Consolas" panose="020B0609020204030204" pitchFamily="49" charset="0"/>
              </a:rPr>
              <a:t>    }</a:t>
            </a:r>
          </a:p>
          <a:p>
            <a:r>
              <a:rPr lang="en-ID" sz="2000">
                <a:latin typeface="Consolas" panose="020B0609020204030204" pitchFamily="49" charset="0"/>
              </a:rPr>
              <a:t>}</a:t>
            </a:r>
          </a:p>
          <a:p>
            <a:endParaRPr lang="en-ID" sz="2000">
              <a:latin typeface="Consolas" panose="020B0609020204030204" pitchFamily="49" charset="0"/>
            </a:endParaRPr>
          </a:p>
          <a:p>
            <a:r>
              <a:rPr lang="en-ID" sz="2000">
                <a:latin typeface="Consolas" panose="020B0609020204030204" pitchFamily="49" charset="0"/>
              </a:rPr>
              <a:t>public class Cellphone implements RadioEnabled {</a:t>
            </a:r>
          </a:p>
          <a:p>
            <a:r>
              <a:rPr lang="en-ID" sz="2000">
                <a:latin typeface="Consolas" panose="020B0609020204030204" pitchFamily="49" charset="0"/>
              </a:rPr>
              <a:t>    public void startRadio() {</a:t>
            </a:r>
          </a:p>
          <a:p>
            <a:r>
              <a:rPr lang="en-ID" sz="2000">
                <a:latin typeface="Consolas" panose="020B0609020204030204" pitchFamily="49" charset="0"/>
              </a:rPr>
              <a:t>      // start radio</a:t>
            </a:r>
          </a:p>
          <a:p>
            <a:r>
              <a:rPr lang="en-ID" sz="2000">
                <a:latin typeface="Consolas" panose="020B0609020204030204" pitchFamily="49" charset="0"/>
              </a:rPr>
              <a:t>    }</a:t>
            </a:r>
          </a:p>
          <a:p>
            <a:r>
              <a:rPr lang="en-ID" sz="2000">
                <a:latin typeface="Consolas" panose="020B0609020204030204" pitchFamily="49" charset="0"/>
              </a:rPr>
              <a:t>    public void stopRadio() {</a:t>
            </a:r>
          </a:p>
          <a:p>
            <a:r>
              <a:rPr lang="en-ID" sz="2000">
                <a:latin typeface="Consolas" panose="020B0609020204030204" pitchFamily="49" charset="0"/>
              </a:rPr>
              <a:t>      // stop radio</a:t>
            </a:r>
          </a:p>
          <a:p>
            <a:r>
              <a:rPr lang="en-ID" sz="2000">
                <a:latin typeface="Consolas" panose="020B0609020204030204" pitchFamily="49" charset="0"/>
              </a:rPr>
              <a:t>    }</a:t>
            </a:r>
          </a:p>
          <a:p>
            <a:r>
              <a:rPr lang="en-ID" sz="2000">
                <a:latin typeface="Consolas" panose="020B0609020204030204" pitchFamily="49" charset="0"/>
              </a:rPr>
              <a:t>}</a:t>
            </a:r>
          </a:p>
        </p:txBody>
      </p:sp>
      <p:sp>
        <p:nvSpPr>
          <p:cNvPr id="3" name="TextBox 2">
            <a:extLst>
              <a:ext uri="{FF2B5EF4-FFF2-40B4-BE49-F238E27FC236}">
                <a16:creationId xmlns:a16="http://schemas.microsoft.com/office/drawing/2014/main" id="{B0B2E2BE-EFD8-453E-8013-D45CD78E90D3}"/>
              </a:ext>
            </a:extLst>
          </p:cNvPr>
          <p:cNvSpPr txBox="1"/>
          <p:nvPr/>
        </p:nvSpPr>
        <p:spPr>
          <a:xfrm>
            <a:off x="5078993" y="5108421"/>
            <a:ext cx="5966377" cy="954107"/>
          </a:xfrm>
          <a:prstGeom prst="rect">
            <a:avLst/>
          </a:prstGeom>
          <a:noFill/>
        </p:spPr>
        <p:txBody>
          <a:bodyPr wrap="none" rtlCol="0">
            <a:spAutoFit/>
          </a:bodyPr>
          <a:lstStyle/>
          <a:p>
            <a:r>
              <a:rPr lang="en-ID" sz="2800" b="1" i="1">
                <a:solidFill>
                  <a:schemeClr val="accent6"/>
                </a:solidFill>
              </a:rPr>
              <a:t>We can have a default implementation</a:t>
            </a:r>
            <a:br>
              <a:rPr lang="en-ID" sz="2800" b="1" i="1">
                <a:solidFill>
                  <a:schemeClr val="accent6"/>
                </a:solidFill>
              </a:rPr>
            </a:br>
            <a:r>
              <a:rPr lang="en-ID" sz="2800" b="1" i="1">
                <a:solidFill>
                  <a:schemeClr val="accent6"/>
                </a:solidFill>
              </a:rPr>
              <a:t>of a method in an interface (Java 8+)</a:t>
            </a:r>
          </a:p>
        </p:txBody>
      </p:sp>
      <p:sp>
        <p:nvSpPr>
          <p:cNvPr id="7" name="TextBox 6">
            <a:extLst>
              <a:ext uri="{FF2B5EF4-FFF2-40B4-BE49-F238E27FC236}">
                <a16:creationId xmlns:a16="http://schemas.microsoft.com/office/drawing/2014/main" id="{AA22476D-4376-4364-8B1C-D60CDCA97D18}"/>
              </a:ext>
            </a:extLst>
          </p:cNvPr>
          <p:cNvSpPr txBox="1"/>
          <p:nvPr/>
        </p:nvSpPr>
        <p:spPr>
          <a:xfrm>
            <a:off x="5770880" y="5944533"/>
            <a:ext cx="6200823" cy="954107"/>
          </a:xfrm>
          <a:prstGeom prst="rect">
            <a:avLst/>
          </a:prstGeom>
          <a:noFill/>
        </p:spPr>
        <p:txBody>
          <a:bodyPr wrap="square" rtlCol="0">
            <a:spAutoFit/>
          </a:bodyPr>
          <a:lstStyle/>
          <a:p>
            <a:r>
              <a:rPr lang="en-ID" sz="2800" b="1" i="1">
                <a:solidFill>
                  <a:schemeClr val="accent1"/>
                </a:solidFill>
              </a:rPr>
              <a:t>So the new method </a:t>
            </a:r>
            <a:br>
              <a:rPr lang="en-ID" sz="2800" b="1" i="1">
                <a:solidFill>
                  <a:schemeClr val="accent1"/>
                </a:solidFill>
              </a:rPr>
            </a:br>
            <a:r>
              <a:rPr lang="en-ID" sz="2800" b="1" i="1">
                <a:solidFill>
                  <a:schemeClr val="accent1"/>
                </a:solidFill>
              </a:rPr>
              <a:t>won't break your existing code!</a:t>
            </a:r>
          </a:p>
        </p:txBody>
      </p:sp>
    </p:spTree>
    <p:extLst>
      <p:ext uri="{BB962C8B-B14F-4D97-AF65-F5344CB8AC3E}">
        <p14:creationId xmlns:p14="http://schemas.microsoft.com/office/powerpoint/2010/main" val="1362758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F085E-7F57-49E3-A0F5-B5F4222F40B0}"/>
              </a:ext>
            </a:extLst>
          </p:cNvPr>
          <p:cNvSpPr>
            <a:spLocks noGrp="1"/>
          </p:cNvSpPr>
          <p:nvPr>
            <p:ph type="title"/>
          </p:nvPr>
        </p:nvSpPr>
        <p:spPr>
          <a:xfrm>
            <a:off x="838200" y="1658937"/>
            <a:ext cx="10515600" cy="3540125"/>
          </a:xfrm>
        </p:spPr>
        <p:txBody>
          <a:bodyPr>
            <a:normAutofit fontScale="90000"/>
          </a:bodyPr>
          <a:lstStyle/>
          <a:p>
            <a:r>
              <a:rPr lang="en-ID"/>
              <a:t>Quiz time: Have a look at Comparable interface in JavaDoc, and try to create an Employee class implementing the Comparable interface, such that employees can be compared based on the order of their instantiations (employees created first get more priorities than those created later).</a:t>
            </a:r>
            <a:br>
              <a:rPr lang="en-ID"/>
            </a:br>
            <a:br>
              <a:rPr lang="en-ID"/>
            </a:br>
            <a:r>
              <a:rPr lang="en-ID"/>
              <a:t>From your implementation, demonstrate how you can sort an Employee list, based on the employee instantiation order.</a:t>
            </a:r>
          </a:p>
        </p:txBody>
      </p:sp>
      <p:sp>
        <p:nvSpPr>
          <p:cNvPr id="4" name="Slide Number Placeholder 3">
            <a:extLst>
              <a:ext uri="{FF2B5EF4-FFF2-40B4-BE49-F238E27FC236}">
                <a16:creationId xmlns:a16="http://schemas.microsoft.com/office/drawing/2014/main" id="{2A80A56F-E36F-47DC-99E1-7AC57CF66BA8}"/>
              </a:ext>
            </a:extLst>
          </p:cNvPr>
          <p:cNvSpPr>
            <a:spLocks noGrp="1"/>
          </p:cNvSpPr>
          <p:nvPr>
            <p:ph type="sldNum" sz="quarter" idx="12"/>
          </p:nvPr>
        </p:nvSpPr>
        <p:spPr/>
        <p:txBody>
          <a:bodyPr/>
          <a:lstStyle/>
          <a:p>
            <a:fld id="{B9F60111-A065-4401-9C4A-F47A749BAEFB}" type="slidenum">
              <a:rPr lang="en-ID" smtClean="0"/>
              <a:t>31</a:t>
            </a:fld>
            <a:endParaRPr lang="en-ID"/>
          </a:p>
        </p:txBody>
      </p:sp>
    </p:spTree>
    <p:extLst>
      <p:ext uri="{BB962C8B-B14F-4D97-AF65-F5344CB8AC3E}">
        <p14:creationId xmlns:p14="http://schemas.microsoft.com/office/powerpoint/2010/main" val="1129904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ank you text">
            <a:extLst>
              <a:ext uri="{FF2B5EF4-FFF2-40B4-BE49-F238E27FC236}">
                <a16:creationId xmlns:a16="http://schemas.microsoft.com/office/drawing/2014/main" id="{30F4646D-7ECA-4637-BAE7-51BED7F50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4" y="-1294209"/>
            <a:ext cx="12595224" cy="944641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0FB06D74-CD66-44DE-B4FF-7A2B05D7BDB3}"/>
              </a:ext>
            </a:extLst>
          </p:cNvPr>
          <p:cNvSpPr txBox="1">
            <a:spLocks/>
          </p:cNvSpPr>
          <p:nvPr/>
        </p:nvSpPr>
        <p:spPr>
          <a:xfrm>
            <a:off x="4895432" y="5387567"/>
            <a:ext cx="10515600" cy="1837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D" sz="1800" b="1">
                <a:solidFill>
                  <a:schemeClr val="bg1">
                    <a:lumMod val="50000"/>
                  </a:schemeClr>
                </a:solidFill>
              </a:rPr>
              <a:t>Inspired by: </a:t>
            </a:r>
            <a:br>
              <a:rPr lang="en-ID" sz="1600">
                <a:solidFill>
                  <a:schemeClr val="bg1">
                    <a:lumMod val="50000"/>
                  </a:schemeClr>
                </a:solidFill>
              </a:rPr>
            </a:br>
            <a:r>
              <a:rPr lang="en-ID" sz="1600">
                <a:solidFill>
                  <a:schemeClr val="bg1">
                    <a:lumMod val="50000"/>
                  </a:schemeClr>
                </a:solidFill>
              </a:rPr>
              <a:t>https://docs.oracle.com/javase/tutorial/java/IandI/subclasses.html</a:t>
            </a:r>
            <a:br>
              <a:rPr lang="en-ID" sz="1600">
                <a:solidFill>
                  <a:schemeClr val="bg1">
                    <a:lumMod val="50000"/>
                  </a:schemeClr>
                </a:solidFill>
              </a:rPr>
            </a:br>
            <a:r>
              <a:rPr lang="en-ID" sz="1600">
                <a:solidFill>
                  <a:schemeClr val="bg1">
                    <a:lumMod val="50000"/>
                  </a:schemeClr>
                </a:solidFill>
              </a:rPr>
              <a:t>Liang. Introduction to Java Programming. Tenth Edition. Pearson 2015.</a:t>
            </a:r>
            <a:br>
              <a:rPr lang="en-ID" sz="1600">
                <a:solidFill>
                  <a:schemeClr val="bg1">
                    <a:lumMod val="50000"/>
                  </a:schemeClr>
                </a:solidFill>
              </a:rPr>
            </a:br>
            <a:r>
              <a:rPr lang="en-ID" sz="1600">
                <a:solidFill>
                  <a:schemeClr val="bg1">
                    <a:lumMod val="50000"/>
                  </a:schemeClr>
                </a:solidFill>
              </a:rPr>
              <a:t>Think Java book by Allen Downey and Chris Mayfield.</a:t>
            </a:r>
            <a:br>
              <a:rPr lang="en-ID" sz="1600">
                <a:solidFill>
                  <a:schemeClr val="bg1">
                    <a:lumMod val="50000"/>
                  </a:schemeClr>
                </a:solidFill>
              </a:rPr>
            </a:br>
            <a:r>
              <a:rPr lang="en-ID" sz="1600">
                <a:solidFill>
                  <a:schemeClr val="bg1">
                    <a:lumMod val="50000"/>
                  </a:schemeClr>
                </a:solidFill>
              </a:rPr>
              <a:t>Eck. Introduction to Programming Using Java. 2014.</a:t>
            </a:r>
          </a:p>
        </p:txBody>
      </p:sp>
    </p:spTree>
    <p:extLst>
      <p:ext uri="{BB962C8B-B14F-4D97-AF65-F5344CB8AC3E}">
        <p14:creationId xmlns:p14="http://schemas.microsoft.com/office/powerpoint/2010/main" val="1622103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C98EA-5873-43E3-AD98-A7BC4BA1FF63}"/>
              </a:ext>
            </a:extLst>
          </p:cNvPr>
          <p:cNvSpPr>
            <a:spLocks noGrp="1"/>
          </p:cNvSpPr>
          <p:nvPr>
            <p:ph type="title"/>
          </p:nvPr>
        </p:nvSpPr>
        <p:spPr/>
        <p:txBody>
          <a:bodyPr/>
          <a:lstStyle/>
          <a:p>
            <a:r>
              <a:rPr lang="en-ID"/>
              <a:t>Why?</a:t>
            </a:r>
          </a:p>
        </p:txBody>
      </p:sp>
      <p:sp>
        <p:nvSpPr>
          <p:cNvPr id="4" name="Slide Number Placeholder 3">
            <a:extLst>
              <a:ext uri="{FF2B5EF4-FFF2-40B4-BE49-F238E27FC236}">
                <a16:creationId xmlns:a16="http://schemas.microsoft.com/office/drawing/2014/main" id="{CE2EC0FB-57BC-4953-B7AA-C70301EAE885}"/>
              </a:ext>
            </a:extLst>
          </p:cNvPr>
          <p:cNvSpPr>
            <a:spLocks noGrp="1"/>
          </p:cNvSpPr>
          <p:nvPr>
            <p:ph type="sldNum" sz="quarter" idx="12"/>
          </p:nvPr>
        </p:nvSpPr>
        <p:spPr/>
        <p:txBody>
          <a:bodyPr/>
          <a:lstStyle/>
          <a:p>
            <a:fld id="{B9F60111-A065-4401-9C4A-F47A749BAEFB}" type="slidenum">
              <a:rPr lang="en-ID" smtClean="0"/>
              <a:t>4</a:t>
            </a:fld>
            <a:endParaRPr lang="en-ID"/>
          </a:p>
        </p:txBody>
      </p:sp>
      <p:pic>
        <p:nvPicPr>
          <p:cNvPr id="7" name="Picture 6">
            <a:extLst>
              <a:ext uri="{FF2B5EF4-FFF2-40B4-BE49-F238E27FC236}">
                <a16:creationId xmlns:a16="http://schemas.microsoft.com/office/drawing/2014/main" id="{37F016A0-B1C2-4D2E-AA4A-C583AA02E065}"/>
              </a:ext>
            </a:extLst>
          </p:cNvPr>
          <p:cNvPicPr>
            <a:picLocks noChangeAspect="1"/>
          </p:cNvPicPr>
          <p:nvPr/>
        </p:nvPicPr>
        <p:blipFill>
          <a:blip r:embed="rId3"/>
          <a:stretch>
            <a:fillRect/>
          </a:stretch>
        </p:blipFill>
        <p:spPr>
          <a:xfrm>
            <a:off x="1024128" y="1638674"/>
            <a:ext cx="10143744" cy="3946412"/>
          </a:xfrm>
          <a:prstGeom prst="rect">
            <a:avLst/>
          </a:prstGeom>
        </p:spPr>
      </p:pic>
      <p:sp>
        <p:nvSpPr>
          <p:cNvPr id="3" name="Rectangle 2">
            <a:extLst>
              <a:ext uri="{FF2B5EF4-FFF2-40B4-BE49-F238E27FC236}">
                <a16:creationId xmlns:a16="http://schemas.microsoft.com/office/drawing/2014/main" id="{AF68A8A5-5527-40CD-A1EE-0BBA8219C4F4}"/>
              </a:ext>
            </a:extLst>
          </p:cNvPr>
          <p:cNvSpPr/>
          <p:nvPr/>
        </p:nvSpPr>
        <p:spPr>
          <a:xfrm>
            <a:off x="1776984" y="5574044"/>
            <a:ext cx="8638032" cy="1200329"/>
          </a:xfrm>
          <a:prstGeom prst="rect">
            <a:avLst/>
          </a:prstGeom>
        </p:spPr>
        <p:txBody>
          <a:bodyPr wrap="square">
            <a:spAutoFit/>
          </a:bodyPr>
          <a:lstStyle/>
          <a:p>
            <a:r>
              <a:rPr lang="en-ID" sz="2400"/>
              <a:t>Does it really make sense to make an object of the class Vehicle?</a:t>
            </a:r>
            <a:br>
              <a:rPr lang="en-ID" sz="2400"/>
            </a:br>
            <a:r>
              <a:rPr lang="en-ID" sz="2400"/>
              <a:t>I mean, how could you have a vehicle without knowing if it's a car,</a:t>
            </a:r>
            <a:br>
              <a:rPr lang="en-ID" sz="2400"/>
            </a:br>
            <a:r>
              <a:rPr lang="en-ID" sz="2400"/>
              <a:t>a truck, or a motorcycle?</a:t>
            </a:r>
          </a:p>
        </p:txBody>
      </p:sp>
    </p:spTree>
    <p:extLst>
      <p:ext uri="{BB962C8B-B14F-4D97-AF65-F5344CB8AC3E}">
        <p14:creationId xmlns:p14="http://schemas.microsoft.com/office/powerpoint/2010/main" val="2562908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EB1B4-88A0-4672-8F89-261E1AD85C49}"/>
              </a:ext>
            </a:extLst>
          </p:cNvPr>
          <p:cNvSpPr>
            <a:spLocks noGrp="1"/>
          </p:cNvSpPr>
          <p:nvPr>
            <p:ph type="title"/>
          </p:nvPr>
        </p:nvSpPr>
        <p:spPr/>
        <p:txBody>
          <a:bodyPr/>
          <a:lstStyle/>
          <a:p>
            <a:r>
              <a:rPr lang="en-ID"/>
              <a:t>Abstract class: Rules</a:t>
            </a:r>
          </a:p>
        </p:txBody>
      </p:sp>
      <p:sp>
        <p:nvSpPr>
          <p:cNvPr id="3" name="Content Placeholder 2">
            <a:extLst>
              <a:ext uri="{FF2B5EF4-FFF2-40B4-BE49-F238E27FC236}">
                <a16:creationId xmlns:a16="http://schemas.microsoft.com/office/drawing/2014/main" id="{BFC43B4A-9888-4CEE-A96F-5041C4B2414F}"/>
              </a:ext>
            </a:extLst>
          </p:cNvPr>
          <p:cNvSpPr>
            <a:spLocks noGrp="1"/>
          </p:cNvSpPr>
          <p:nvPr>
            <p:ph idx="1"/>
          </p:nvPr>
        </p:nvSpPr>
        <p:spPr>
          <a:xfrm>
            <a:off x="838200" y="1825625"/>
            <a:ext cx="11012424" cy="4351338"/>
          </a:xfrm>
        </p:spPr>
        <p:txBody>
          <a:bodyPr/>
          <a:lstStyle/>
          <a:p>
            <a:r>
              <a:rPr lang="en-ID"/>
              <a:t>An abstract class is abstract, in the sense that you cannot concretize it (that is, you cannot instantiate any object).</a:t>
            </a:r>
          </a:p>
          <a:p>
            <a:r>
              <a:rPr lang="en-ID"/>
              <a:t>However (and this is the reason abstract classes can be useful) ,</a:t>
            </a:r>
            <a:br>
              <a:rPr lang="en-ID"/>
            </a:br>
            <a:r>
              <a:rPr lang="en-ID"/>
              <a:t>you can create a class extending an abstract class.</a:t>
            </a:r>
          </a:p>
          <a:p>
            <a:r>
              <a:rPr lang="en-ID"/>
              <a:t>An abstract class may have abstract methods (beside the standard ones),</a:t>
            </a:r>
            <a:br>
              <a:rPr lang="en-ID"/>
            </a:br>
            <a:r>
              <a:rPr lang="en-ID"/>
              <a:t>while an abstract method must be in an abstract class.</a:t>
            </a:r>
          </a:p>
          <a:p>
            <a:r>
              <a:rPr lang="en-ID"/>
              <a:t>A class extending an abstract class must implement all the abstract methods.</a:t>
            </a:r>
          </a:p>
        </p:txBody>
      </p:sp>
      <p:sp>
        <p:nvSpPr>
          <p:cNvPr id="4" name="Slide Number Placeholder 3">
            <a:extLst>
              <a:ext uri="{FF2B5EF4-FFF2-40B4-BE49-F238E27FC236}">
                <a16:creationId xmlns:a16="http://schemas.microsoft.com/office/drawing/2014/main" id="{09CC41C1-6C00-44CF-A5DF-B218D6D198DF}"/>
              </a:ext>
            </a:extLst>
          </p:cNvPr>
          <p:cNvSpPr>
            <a:spLocks noGrp="1"/>
          </p:cNvSpPr>
          <p:nvPr>
            <p:ph type="sldNum" sz="quarter" idx="12"/>
          </p:nvPr>
        </p:nvSpPr>
        <p:spPr/>
        <p:txBody>
          <a:bodyPr/>
          <a:lstStyle/>
          <a:p>
            <a:fld id="{B9F60111-A065-4401-9C4A-F47A749BAEFB}" type="slidenum">
              <a:rPr lang="en-ID" smtClean="0"/>
              <a:t>5</a:t>
            </a:fld>
            <a:endParaRPr lang="en-ID"/>
          </a:p>
        </p:txBody>
      </p:sp>
    </p:spTree>
    <p:extLst>
      <p:ext uri="{BB962C8B-B14F-4D97-AF65-F5344CB8AC3E}">
        <p14:creationId xmlns:p14="http://schemas.microsoft.com/office/powerpoint/2010/main" val="4078805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EB1B4-88A0-4672-8F89-261E1AD85C49}"/>
              </a:ext>
            </a:extLst>
          </p:cNvPr>
          <p:cNvSpPr>
            <a:spLocks noGrp="1"/>
          </p:cNvSpPr>
          <p:nvPr>
            <p:ph type="title"/>
          </p:nvPr>
        </p:nvSpPr>
        <p:spPr/>
        <p:txBody>
          <a:bodyPr/>
          <a:lstStyle/>
          <a:p>
            <a:r>
              <a:rPr lang="en-ID"/>
              <a:t>Abstract method</a:t>
            </a:r>
          </a:p>
        </p:txBody>
      </p:sp>
      <p:sp>
        <p:nvSpPr>
          <p:cNvPr id="3" name="Content Placeholder 2">
            <a:extLst>
              <a:ext uri="{FF2B5EF4-FFF2-40B4-BE49-F238E27FC236}">
                <a16:creationId xmlns:a16="http://schemas.microsoft.com/office/drawing/2014/main" id="{BFC43B4A-9888-4CEE-A96F-5041C4B2414F}"/>
              </a:ext>
            </a:extLst>
          </p:cNvPr>
          <p:cNvSpPr>
            <a:spLocks noGrp="1"/>
          </p:cNvSpPr>
          <p:nvPr>
            <p:ph idx="1"/>
          </p:nvPr>
        </p:nvSpPr>
        <p:spPr>
          <a:xfrm>
            <a:off x="838200" y="1825625"/>
            <a:ext cx="11012424" cy="4351338"/>
          </a:xfrm>
        </p:spPr>
        <p:txBody>
          <a:bodyPr/>
          <a:lstStyle/>
          <a:p>
            <a:pPr marL="0" indent="0">
              <a:buNone/>
            </a:pPr>
            <a:r>
              <a:rPr lang="en-ID"/>
              <a:t>An abstract method is abstract, in the sense that</a:t>
            </a:r>
            <a:br>
              <a:rPr lang="en-ID"/>
            </a:br>
            <a:r>
              <a:rPr lang="en-ID"/>
              <a:t>it is not implemented, like this:</a:t>
            </a:r>
          </a:p>
          <a:p>
            <a:pPr marL="0" indent="0">
              <a:buNone/>
            </a:pPr>
            <a:endParaRPr lang="en-ID"/>
          </a:p>
          <a:p>
            <a:pPr marL="0" indent="0">
              <a:buNone/>
            </a:pPr>
            <a:r>
              <a:rPr lang="en-ID">
                <a:latin typeface="Consolas" panose="020B0609020204030204" pitchFamily="49" charset="0"/>
              </a:rPr>
              <a:t>abstract void hello(String name);</a:t>
            </a:r>
          </a:p>
        </p:txBody>
      </p:sp>
      <p:sp>
        <p:nvSpPr>
          <p:cNvPr id="4" name="Slide Number Placeholder 3">
            <a:extLst>
              <a:ext uri="{FF2B5EF4-FFF2-40B4-BE49-F238E27FC236}">
                <a16:creationId xmlns:a16="http://schemas.microsoft.com/office/drawing/2014/main" id="{09CC41C1-6C00-44CF-A5DF-B218D6D198DF}"/>
              </a:ext>
            </a:extLst>
          </p:cNvPr>
          <p:cNvSpPr>
            <a:spLocks noGrp="1"/>
          </p:cNvSpPr>
          <p:nvPr>
            <p:ph type="sldNum" sz="quarter" idx="12"/>
          </p:nvPr>
        </p:nvSpPr>
        <p:spPr/>
        <p:txBody>
          <a:bodyPr/>
          <a:lstStyle/>
          <a:p>
            <a:fld id="{B9F60111-A065-4401-9C4A-F47A749BAEFB}" type="slidenum">
              <a:rPr lang="en-ID" smtClean="0"/>
              <a:t>6</a:t>
            </a:fld>
            <a:endParaRPr lang="en-ID"/>
          </a:p>
        </p:txBody>
      </p:sp>
    </p:spTree>
    <p:extLst>
      <p:ext uri="{BB962C8B-B14F-4D97-AF65-F5344CB8AC3E}">
        <p14:creationId xmlns:p14="http://schemas.microsoft.com/office/powerpoint/2010/main" val="1550822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C98EA-5873-43E3-AD98-A7BC4BA1FF63}"/>
              </a:ext>
            </a:extLst>
          </p:cNvPr>
          <p:cNvSpPr>
            <a:spLocks noGrp="1"/>
          </p:cNvSpPr>
          <p:nvPr>
            <p:ph type="title"/>
          </p:nvPr>
        </p:nvSpPr>
        <p:spPr/>
        <p:txBody>
          <a:bodyPr/>
          <a:lstStyle/>
          <a:p>
            <a:r>
              <a:rPr lang="en-ID"/>
              <a:t>Quiz time: Guess the output (not here, later)</a:t>
            </a:r>
          </a:p>
        </p:txBody>
      </p:sp>
      <p:sp>
        <p:nvSpPr>
          <p:cNvPr id="4" name="Slide Number Placeholder 3">
            <a:extLst>
              <a:ext uri="{FF2B5EF4-FFF2-40B4-BE49-F238E27FC236}">
                <a16:creationId xmlns:a16="http://schemas.microsoft.com/office/drawing/2014/main" id="{CE2EC0FB-57BC-4953-B7AA-C70301EAE885}"/>
              </a:ext>
            </a:extLst>
          </p:cNvPr>
          <p:cNvSpPr>
            <a:spLocks noGrp="1"/>
          </p:cNvSpPr>
          <p:nvPr>
            <p:ph type="sldNum" sz="quarter" idx="12"/>
          </p:nvPr>
        </p:nvSpPr>
        <p:spPr/>
        <p:txBody>
          <a:bodyPr/>
          <a:lstStyle/>
          <a:p>
            <a:fld id="{B9F60111-A065-4401-9C4A-F47A749BAEFB}" type="slidenum">
              <a:rPr lang="en-ID" smtClean="0"/>
              <a:t>7</a:t>
            </a:fld>
            <a:endParaRPr lang="en-ID"/>
          </a:p>
        </p:txBody>
      </p:sp>
      <p:sp>
        <p:nvSpPr>
          <p:cNvPr id="14" name="Rectangle 13">
            <a:extLst>
              <a:ext uri="{FF2B5EF4-FFF2-40B4-BE49-F238E27FC236}">
                <a16:creationId xmlns:a16="http://schemas.microsoft.com/office/drawing/2014/main" id="{6824425E-E667-4E44-8840-2635D3BE7FA0}"/>
              </a:ext>
            </a:extLst>
          </p:cNvPr>
          <p:cNvSpPr/>
          <p:nvPr/>
        </p:nvSpPr>
        <p:spPr>
          <a:xfrm>
            <a:off x="851991" y="1366838"/>
            <a:ext cx="10193379" cy="4524315"/>
          </a:xfrm>
          <a:prstGeom prst="rect">
            <a:avLst/>
          </a:prstGeom>
          <a:solidFill>
            <a:schemeClr val="accent4">
              <a:lumMod val="20000"/>
              <a:lumOff val="80000"/>
            </a:schemeClr>
          </a:solidFill>
        </p:spPr>
        <p:txBody>
          <a:bodyPr wrap="square">
            <a:spAutoFit/>
          </a:bodyPr>
          <a:lstStyle/>
          <a:p>
            <a:r>
              <a:rPr lang="en-ID" sz="2400">
                <a:latin typeface="Consolas" panose="020B0609020204030204" pitchFamily="49" charset="0"/>
              </a:rPr>
              <a:t>public abstract class SimpleAbstract {</a:t>
            </a:r>
          </a:p>
          <a:p>
            <a:r>
              <a:rPr lang="en-ID" sz="2400">
                <a:latin typeface="Consolas" panose="020B0609020204030204" pitchFamily="49" charset="0"/>
              </a:rPr>
              <a:t>	int x;</a:t>
            </a:r>
          </a:p>
          <a:p>
            <a:r>
              <a:rPr lang="en-ID" sz="2400" b="1">
                <a:latin typeface="Consolas" panose="020B0609020204030204" pitchFamily="49" charset="0"/>
              </a:rPr>
              <a:t>	// an abstract class can have a constructor</a:t>
            </a:r>
          </a:p>
          <a:p>
            <a:r>
              <a:rPr lang="en-ID" sz="2400">
                <a:latin typeface="Consolas" panose="020B0609020204030204" pitchFamily="49" charset="0"/>
              </a:rPr>
              <a:t>	SimpleAbstract() {</a:t>
            </a:r>
          </a:p>
          <a:p>
            <a:r>
              <a:rPr lang="en-ID" sz="2400">
                <a:latin typeface="Consolas" panose="020B0609020204030204" pitchFamily="49" charset="0"/>
              </a:rPr>
              <a:t>		System.out.println("Abstract");</a:t>
            </a:r>
          </a:p>
          <a:p>
            <a:r>
              <a:rPr lang="en-ID" sz="2400">
                <a:latin typeface="Consolas" panose="020B0609020204030204" pitchFamily="49" charset="0"/>
              </a:rPr>
              <a:t>	}</a:t>
            </a:r>
          </a:p>
          <a:p>
            <a:r>
              <a:rPr lang="en-ID" sz="2400">
                <a:latin typeface="Consolas" panose="020B0609020204030204" pitchFamily="49" charset="0"/>
              </a:rPr>
              <a:t>	abstract void hello(String name); </a:t>
            </a:r>
            <a:r>
              <a:rPr lang="en-ID" sz="2400" b="1">
                <a:latin typeface="Consolas" panose="020B0609020204030204" pitchFamily="49" charset="0"/>
              </a:rPr>
              <a:t>// abstract method</a:t>
            </a:r>
          </a:p>
          <a:p>
            <a:r>
              <a:rPr lang="en-ID" sz="2400" b="1">
                <a:latin typeface="Consolas" panose="020B0609020204030204" pitchFamily="49" charset="0"/>
              </a:rPr>
              <a:t>	// an abstract class can have a standard method</a:t>
            </a:r>
          </a:p>
          <a:p>
            <a:r>
              <a:rPr lang="en-ID" sz="2400">
                <a:latin typeface="Consolas" panose="020B0609020204030204" pitchFamily="49" charset="0"/>
              </a:rPr>
              <a:t>	void concrete() {</a:t>
            </a:r>
          </a:p>
          <a:p>
            <a:r>
              <a:rPr lang="en-ID" sz="2400">
                <a:latin typeface="Consolas" panose="020B0609020204030204" pitchFamily="49" charset="0"/>
              </a:rPr>
              <a:t>		System.out.println("Concrete in abstract");</a:t>
            </a:r>
          </a:p>
          <a:p>
            <a:r>
              <a:rPr lang="en-ID" sz="2400">
                <a:latin typeface="Consolas" panose="020B0609020204030204" pitchFamily="49" charset="0"/>
              </a:rPr>
              <a:t>	}</a:t>
            </a:r>
          </a:p>
          <a:p>
            <a:r>
              <a:rPr lang="en-ID" sz="2400">
                <a:latin typeface="Consolas" panose="020B0609020204030204" pitchFamily="49" charset="0"/>
              </a:rPr>
              <a:t>}</a:t>
            </a:r>
          </a:p>
        </p:txBody>
      </p:sp>
    </p:spTree>
    <p:extLst>
      <p:ext uri="{BB962C8B-B14F-4D97-AF65-F5344CB8AC3E}">
        <p14:creationId xmlns:p14="http://schemas.microsoft.com/office/powerpoint/2010/main" val="759417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C98EA-5873-43E3-AD98-A7BC4BA1FF63}"/>
              </a:ext>
            </a:extLst>
          </p:cNvPr>
          <p:cNvSpPr>
            <a:spLocks noGrp="1"/>
          </p:cNvSpPr>
          <p:nvPr>
            <p:ph type="title"/>
          </p:nvPr>
        </p:nvSpPr>
        <p:spPr>
          <a:xfrm>
            <a:off x="838200" y="-220091"/>
            <a:ext cx="10515600" cy="1325563"/>
          </a:xfrm>
        </p:spPr>
        <p:txBody>
          <a:bodyPr/>
          <a:lstStyle/>
          <a:p>
            <a:r>
              <a:rPr lang="en-ID"/>
              <a:t>Quiz time: Now guess the output</a:t>
            </a:r>
          </a:p>
        </p:txBody>
      </p:sp>
      <p:sp>
        <p:nvSpPr>
          <p:cNvPr id="4" name="Slide Number Placeholder 3">
            <a:extLst>
              <a:ext uri="{FF2B5EF4-FFF2-40B4-BE49-F238E27FC236}">
                <a16:creationId xmlns:a16="http://schemas.microsoft.com/office/drawing/2014/main" id="{CE2EC0FB-57BC-4953-B7AA-C70301EAE885}"/>
              </a:ext>
            </a:extLst>
          </p:cNvPr>
          <p:cNvSpPr>
            <a:spLocks noGrp="1"/>
          </p:cNvSpPr>
          <p:nvPr>
            <p:ph type="sldNum" sz="quarter" idx="12"/>
          </p:nvPr>
        </p:nvSpPr>
        <p:spPr/>
        <p:txBody>
          <a:bodyPr/>
          <a:lstStyle/>
          <a:p>
            <a:fld id="{B9F60111-A065-4401-9C4A-F47A749BAEFB}" type="slidenum">
              <a:rPr lang="en-ID" smtClean="0"/>
              <a:t>8</a:t>
            </a:fld>
            <a:endParaRPr lang="en-ID"/>
          </a:p>
        </p:txBody>
      </p:sp>
      <p:sp>
        <p:nvSpPr>
          <p:cNvPr id="14" name="Rectangle 13">
            <a:extLst>
              <a:ext uri="{FF2B5EF4-FFF2-40B4-BE49-F238E27FC236}">
                <a16:creationId xmlns:a16="http://schemas.microsoft.com/office/drawing/2014/main" id="{6824425E-E667-4E44-8840-2635D3BE7FA0}"/>
              </a:ext>
            </a:extLst>
          </p:cNvPr>
          <p:cNvSpPr/>
          <p:nvPr/>
        </p:nvSpPr>
        <p:spPr>
          <a:xfrm>
            <a:off x="851991" y="927926"/>
            <a:ext cx="10193379" cy="5632311"/>
          </a:xfrm>
          <a:prstGeom prst="rect">
            <a:avLst/>
          </a:prstGeom>
          <a:solidFill>
            <a:schemeClr val="accent4">
              <a:lumMod val="20000"/>
              <a:lumOff val="80000"/>
            </a:schemeClr>
          </a:solidFill>
        </p:spPr>
        <p:txBody>
          <a:bodyPr wrap="square">
            <a:spAutoFit/>
          </a:bodyPr>
          <a:lstStyle/>
          <a:p>
            <a:r>
              <a:rPr lang="en-ID" sz="2400">
                <a:latin typeface="Consolas" panose="020B0609020204030204" pitchFamily="49" charset="0"/>
              </a:rPr>
              <a:t>public class Simple extends SimpleAbstract {</a:t>
            </a:r>
          </a:p>
          <a:p>
            <a:r>
              <a:rPr lang="en-ID" sz="2400">
                <a:latin typeface="Consolas" panose="020B0609020204030204" pitchFamily="49" charset="0"/>
              </a:rPr>
              <a:t>	// try to comment this</a:t>
            </a:r>
          </a:p>
          <a:p>
            <a:r>
              <a:rPr lang="en-ID" sz="2400">
                <a:latin typeface="Consolas" panose="020B0609020204030204" pitchFamily="49" charset="0"/>
              </a:rPr>
              <a:t>	void hello(String name) {</a:t>
            </a:r>
          </a:p>
          <a:p>
            <a:r>
              <a:rPr lang="en-ID" sz="2400">
                <a:latin typeface="Consolas" panose="020B0609020204030204" pitchFamily="49" charset="0"/>
              </a:rPr>
              <a:t>		System.out.println("Hello, " + name);</a:t>
            </a:r>
          </a:p>
          <a:p>
            <a:r>
              <a:rPr lang="en-ID" sz="2400">
                <a:latin typeface="Consolas" panose="020B0609020204030204" pitchFamily="49" charset="0"/>
              </a:rPr>
              <a:t>	}</a:t>
            </a:r>
          </a:p>
          <a:p>
            <a:r>
              <a:rPr lang="en-ID" sz="2400">
                <a:latin typeface="Consolas" panose="020B0609020204030204" pitchFamily="49" charset="0"/>
              </a:rPr>
              <a:t>	public static void main(String[] args) {</a:t>
            </a:r>
          </a:p>
          <a:p>
            <a:r>
              <a:rPr lang="en-ID" sz="2400">
                <a:latin typeface="Consolas" panose="020B0609020204030204" pitchFamily="49" charset="0"/>
              </a:rPr>
              <a:t>		// try to uncomment this</a:t>
            </a:r>
          </a:p>
          <a:p>
            <a:r>
              <a:rPr lang="en-ID" sz="2400">
                <a:latin typeface="Consolas" panose="020B0609020204030204" pitchFamily="49" charset="0"/>
              </a:rPr>
              <a:t>//		SimpleAbstract sa = new SimpleAbstract();</a:t>
            </a:r>
          </a:p>
          <a:p>
            <a:r>
              <a:rPr lang="en-ID" sz="2400">
                <a:latin typeface="Consolas" panose="020B0609020204030204" pitchFamily="49" charset="0"/>
              </a:rPr>
              <a:t>		// guess output</a:t>
            </a:r>
          </a:p>
          <a:p>
            <a:r>
              <a:rPr lang="en-ID" sz="2400">
                <a:latin typeface="Consolas" panose="020B0609020204030204" pitchFamily="49" charset="0"/>
              </a:rPr>
              <a:t>		Simple s = new Simple();</a:t>
            </a:r>
          </a:p>
          <a:p>
            <a:r>
              <a:rPr lang="en-ID" sz="2400">
                <a:latin typeface="Consolas" panose="020B0609020204030204" pitchFamily="49" charset="0"/>
              </a:rPr>
              <a:t>		s.hello("Sis");</a:t>
            </a:r>
          </a:p>
          <a:p>
            <a:r>
              <a:rPr lang="en-ID" sz="2400">
                <a:latin typeface="Consolas" panose="020B0609020204030204" pitchFamily="49" charset="0"/>
              </a:rPr>
              <a:t>		System.out.println(s.x);</a:t>
            </a:r>
          </a:p>
          <a:p>
            <a:r>
              <a:rPr lang="en-ID" sz="2400">
                <a:latin typeface="Consolas" panose="020B0609020204030204" pitchFamily="49" charset="0"/>
              </a:rPr>
              <a:t>		s.concrete();</a:t>
            </a:r>
          </a:p>
          <a:p>
            <a:r>
              <a:rPr lang="en-ID" sz="2400">
                <a:latin typeface="Consolas" panose="020B0609020204030204" pitchFamily="49" charset="0"/>
              </a:rPr>
              <a:t>	}</a:t>
            </a:r>
          </a:p>
          <a:p>
            <a:r>
              <a:rPr lang="en-ID" sz="2400">
                <a:latin typeface="Consolas" panose="020B0609020204030204" pitchFamily="49" charset="0"/>
              </a:rPr>
              <a:t>}</a:t>
            </a:r>
          </a:p>
        </p:txBody>
      </p:sp>
    </p:spTree>
    <p:extLst>
      <p:ext uri="{BB962C8B-B14F-4D97-AF65-F5344CB8AC3E}">
        <p14:creationId xmlns:p14="http://schemas.microsoft.com/office/powerpoint/2010/main" val="793902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C98EA-5873-43E3-AD98-A7BC4BA1FF63}"/>
              </a:ext>
            </a:extLst>
          </p:cNvPr>
          <p:cNvSpPr>
            <a:spLocks noGrp="1"/>
          </p:cNvSpPr>
          <p:nvPr>
            <p:ph type="title"/>
          </p:nvPr>
        </p:nvSpPr>
        <p:spPr/>
        <p:txBody>
          <a:bodyPr/>
          <a:lstStyle/>
          <a:p>
            <a:r>
              <a:rPr lang="en-ID"/>
              <a:t>Quiz time: Now try to implement this.</a:t>
            </a:r>
          </a:p>
        </p:txBody>
      </p:sp>
      <p:sp>
        <p:nvSpPr>
          <p:cNvPr id="4" name="Slide Number Placeholder 3">
            <a:extLst>
              <a:ext uri="{FF2B5EF4-FFF2-40B4-BE49-F238E27FC236}">
                <a16:creationId xmlns:a16="http://schemas.microsoft.com/office/drawing/2014/main" id="{CE2EC0FB-57BC-4953-B7AA-C70301EAE885}"/>
              </a:ext>
            </a:extLst>
          </p:cNvPr>
          <p:cNvSpPr>
            <a:spLocks noGrp="1"/>
          </p:cNvSpPr>
          <p:nvPr>
            <p:ph type="sldNum" sz="quarter" idx="12"/>
          </p:nvPr>
        </p:nvSpPr>
        <p:spPr/>
        <p:txBody>
          <a:bodyPr/>
          <a:lstStyle/>
          <a:p>
            <a:fld id="{B9F60111-A065-4401-9C4A-F47A749BAEFB}" type="slidenum">
              <a:rPr lang="en-ID" smtClean="0"/>
              <a:t>9</a:t>
            </a:fld>
            <a:endParaRPr lang="en-ID"/>
          </a:p>
        </p:txBody>
      </p:sp>
      <p:pic>
        <p:nvPicPr>
          <p:cNvPr id="7" name="Picture 6">
            <a:extLst>
              <a:ext uri="{FF2B5EF4-FFF2-40B4-BE49-F238E27FC236}">
                <a16:creationId xmlns:a16="http://schemas.microsoft.com/office/drawing/2014/main" id="{37F016A0-B1C2-4D2E-AA4A-C583AA02E065}"/>
              </a:ext>
            </a:extLst>
          </p:cNvPr>
          <p:cNvPicPr>
            <a:picLocks noChangeAspect="1"/>
          </p:cNvPicPr>
          <p:nvPr/>
        </p:nvPicPr>
        <p:blipFill>
          <a:blip r:embed="rId3"/>
          <a:stretch>
            <a:fillRect/>
          </a:stretch>
        </p:blipFill>
        <p:spPr>
          <a:xfrm>
            <a:off x="1024128" y="1638674"/>
            <a:ext cx="10143744" cy="3946412"/>
          </a:xfrm>
          <a:prstGeom prst="rect">
            <a:avLst/>
          </a:prstGeom>
        </p:spPr>
      </p:pic>
      <p:sp>
        <p:nvSpPr>
          <p:cNvPr id="5" name="TextBox 4">
            <a:extLst>
              <a:ext uri="{FF2B5EF4-FFF2-40B4-BE49-F238E27FC236}">
                <a16:creationId xmlns:a16="http://schemas.microsoft.com/office/drawing/2014/main" id="{865F08A9-9B03-40D5-AC5B-F7FE7A9E3D42}"/>
              </a:ext>
            </a:extLst>
          </p:cNvPr>
          <p:cNvSpPr txBox="1"/>
          <p:nvPr/>
        </p:nvSpPr>
        <p:spPr>
          <a:xfrm>
            <a:off x="7187184" y="1773414"/>
            <a:ext cx="3687548" cy="1200329"/>
          </a:xfrm>
          <a:prstGeom prst="rect">
            <a:avLst/>
          </a:prstGeom>
          <a:noFill/>
        </p:spPr>
        <p:txBody>
          <a:bodyPr wrap="none" rtlCol="0">
            <a:spAutoFit/>
          </a:bodyPr>
          <a:lstStyle/>
          <a:p>
            <a:r>
              <a:rPr lang="en-ID" b="1"/>
              <a:t>abstract</a:t>
            </a:r>
          </a:p>
          <a:p>
            <a:r>
              <a:rPr lang="en-ID" b="1"/>
              <a:t>Fields: color and price</a:t>
            </a:r>
          </a:p>
          <a:p>
            <a:r>
              <a:rPr lang="en-ID" b="1"/>
              <a:t>Abstract: drive(), stop(), zigzag()</a:t>
            </a:r>
          </a:p>
          <a:p>
            <a:r>
              <a:rPr lang="en-ID" b="1"/>
              <a:t>Nonabstract: horn() printing "Beep!"</a:t>
            </a:r>
          </a:p>
        </p:txBody>
      </p:sp>
      <p:sp>
        <p:nvSpPr>
          <p:cNvPr id="8" name="TextBox 7">
            <a:extLst>
              <a:ext uri="{FF2B5EF4-FFF2-40B4-BE49-F238E27FC236}">
                <a16:creationId xmlns:a16="http://schemas.microsoft.com/office/drawing/2014/main" id="{3E2D5177-03F9-45F5-ACFC-BC00529BB567}"/>
              </a:ext>
            </a:extLst>
          </p:cNvPr>
          <p:cNvSpPr txBox="1"/>
          <p:nvPr/>
        </p:nvSpPr>
        <p:spPr>
          <a:xfrm>
            <a:off x="1871472" y="5400420"/>
            <a:ext cx="1397370" cy="369332"/>
          </a:xfrm>
          <a:prstGeom prst="rect">
            <a:avLst/>
          </a:prstGeom>
          <a:noFill/>
        </p:spPr>
        <p:txBody>
          <a:bodyPr wrap="none" rtlCol="0">
            <a:spAutoFit/>
          </a:bodyPr>
          <a:lstStyle/>
          <a:p>
            <a:r>
              <a:rPr lang="en-ID" b="1"/>
              <a:t>non-abstract</a:t>
            </a:r>
          </a:p>
        </p:txBody>
      </p:sp>
      <p:sp>
        <p:nvSpPr>
          <p:cNvPr id="9" name="TextBox 8">
            <a:extLst>
              <a:ext uri="{FF2B5EF4-FFF2-40B4-BE49-F238E27FC236}">
                <a16:creationId xmlns:a16="http://schemas.microsoft.com/office/drawing/2014/main" id="{CB168442-5E1E-4E1A-9852-C6E8AC3D4953}"/>
              </a:ext>
            </a:extLst>
          </p:cNvPr>
          <p:cNvSpPr txBox="1"/>
          <p:nvPr/>
        </p:nvSpPr>
        <p:spPr>
          <a:xfrm>
            <a:off x="5324163" y="5400420"/>
            <a:ext cx="1397370" cy="369332"/>
          </a:xfrm>
          <a:prstGeom prst="rect">
            <a:avLst/>
          </a:prstGeom>
          <a:noFill/>
        </p:spPr>
        <p:txBody>
          <a:bodyPr wrap="none" rtlCol="0">
            <a:spAutoFit/>
          </a:bodyPr>
          <a:lstStyle/>
          <a:p>
            <a:r>
              <a:rPr lang="en-ID" b="1"/>
              <a:t>non-abstract</a:t>
            </a:r>
          </a:p>
        </p:txBody>
      </p:sp>
      <p:sp>
        <p:nvSpPr>
          <p:cNvPr id="10" name="TextBox 9">
            <a:extLst>
              <a:ext uri="{FF2B5EF4-FFF2-40B4-BE49-F238E27FC236}">
                <a16:creationId xmlns:a16="http://schemas.microsoft.com/office/drawing/2014/main" id="{F9230175-9BAB-482C-9852-370555DC39D4}"/>
              </a:ext>
            </a:extLst>
          </p:cNvPr>
          <p:cNvSpPr txBox="1"/>
          <p:nvPr/>
        </p:nvSpPr>
        <p:spPr>
          <a:xfrm>
            <a:off x="8875083" y="5400420"/>
            <a:ext cx="1397370" cy="369332"/>
          </a:xfrm>
          <a:prstGeom prst="rect">
            <a:avLst/>
          </a:prstGeom>
          <a:noFill/>
        </p:spPr>
        <p:txBody>
          <a:bodyPr wrap="none" rtlCol="0">
            <a:spAutoFit/>
          </a:bodyPr>
          <a:lstStyle/>
          <a:p>
            <a:r>
              <a:rPr lang="en-ID" b="1"/>
              <a:t>non-abstract</a:t>
            </a:r>
          </a:p>
        </p:txBody>
      </p:sp>
    </p:spTree>
    <p:extLst>
      <p:ext uri="{BB962C8B-B14F-4D97-AF65-F5344CB8AC3E}">
        <p14:creationId xmlns:p14="http://schemas.microsoft.com/office/powerpoint/2010/main" val="4126733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5043</TotalTime>
  <Words>1460</Words>
  <Application>Microsoft Office PowerPoint</Application>
  <PresentationFormat>Widescreen</PresentationFormat>
  <Paragraphs>409</Paragraphs>
  <Slides>32</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Abadi</vt:lpstr>
      <vt:lpstr>Arial</vt:lpstr>
      <vt:lpstr>Bahnschrift</vt:lpstr>
      <vt:lpstr>Calibri</vt:lpstr>
      <vt:lpstr>Calibri Light</vt:lpstr>
      <vt:lpstr>Consolas</vt:lpstr>
      <vt:lpstr>Courier New</vt:lpstr>
      <vt:lpstr>Office Theme</vt:lpstr>
      <vt:lpstr>Foundations of Programming 2: Abstract Classes and Interfaces</vt:lpstr>
      <vt:lpstr>PowerPoint Presentation</vt:lpstr>
      <vt:lpstr>Why?</vt:lpstr>
      <vt:lpstr>Why?</vt:lpstr>
      <vt:lpstr>Abstract class: Rules</vt:lpstr>
      <vt:lpstr>Abstract method</vt:lpstr>
      <vt:lpstr>Quiz time: Guess the output (not here, later)</vt:lpstr>
      <vt:lpstr>Quiz time: Now guess the output</vt:lpstr>
      <vt:lpstr>Quiz time: Now try to implement this.</vt:lpstr>
      <vt:lpstr>Quiz time: Now try to implement this.</vt:lpstr>
      <vt:lpstr>Quiz time: Difference between nonabstract and abstract classes?</vt:lpstr>
      <vt:lpstr>Quiz time: Difference between nonabstract and abstract classes?</vt:lpstr>
      <vt:lpstr> Interfaces</vt:lpstr>
      <vt:lpstr>Interfaces</vt:lpstr>
      <vt:lpstr>Interfaces for Cellphone</vt:lpstr>
      <vt:lpstr>Quiz time: What is the output?</vt:lpstr>
      <vt:lpstr>Quiz time</vt:lpstr>
      <vt:lpstr>Solution: AIEnabled.java</vt:lpstr>
      <vt:lpstr>Solution: Cellphone.java</vt:lpstr>
      <vt:lpstr>Quiz time: List, ArrayList, and LinkedList</vt:lpstr>
      <vt:lpstr>Quiz time: List, ArrayList, and LinkedList</vt:lpstr>
      <vt:lpstr>Quiz time: List, ArrayList, and LinkedList</vt:lpstr>
      <vt:lpstr>A tour to source code of: List, ArrayList, and LinkedList</vt:lpstr>
      <vt:lpstr>Don't do this!</vt:lpstr>
      <vt:lpstr>Don't do this!</vt:lpstr>
      <vt:lpstr>It's possible for an interface to extend interfaces</vt:lpstr>
      <vt:lpstr>Interfaces for Cellphone: Say, you want to add a new method for interface RadioEnabled</vt:lpstr>
      <vt:lpstr>Interfaces for Cellphone: Say, you want to add a new method for interface RadioEnabled</vt:lpstr>
      <vt:lpstr>Interfaces for Cellphone: Say, you want to add a new method for interface RadioEnabled</vt:lpstr>
      <vt:lpstr>Interfaces for Cellphone: Say, you want to add a new method for interface RadioEnabled</vt:lpstr>
      <vt:lpstr>Quiz time: Have a look at Comparable interface in JavaDoc, and try to create an Employee class implementing the Comparable interface, such that employees can be compared based on the order of their instantiations (employees created first get more priorities than those created later).  From your implementation, demonstrate how you can sort an Employee list, based on the employee instantiation order.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Dasar-Dasar Pemrograman 2</dc:title>
  <dc:creator>Fariz Darari</dc:creator>
  <cp:lastModifiedBy>Fariz Darari</cp:lastModifiedBy>
  <cp:revision>882</cp:revision>
  <dcterms:created xsi:type="dcterms:W3CDTF">2019-02-19T10:57:24Z</dcterms:created>
  <dcterms:modified xsi:type="dcterms:W3CDTF">2019-04-13T09:05:25Z</dcterms:modified>
</cp:coreProperties>
</file>